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entation.xml" ContentType="application/vnd.openxmlformats-officedocument.presentationml.presentation.mai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7.xml" ContentType="application/vnd.openxmlformats-officedocument.presentationml.notesSlide+xml"/>
  <Override PartName="/ppt/slideLayouts/slideLayout2.xml" ContentType="application/vnd.openxmlformats-officedocument.presentationml.slideLayout+xml"/>
  <Override PartName="/ppt/notesSlides/notesSlide6.xml" ContentType="application/vnd.openxmlformats-officedocument.presentationml.notesSlide+xml"/>
  <Override PartName="/ppt/slideLayouts/slideLayout3.xml" ContentType="application/vnd.openxmlformats-officedocument.presentationml.slideLayout+xml"/>
  <Override PartName="/ppt/notesSlides/notesSlide5.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4.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417" r:id="rId2"/>
    <p:sldId id="348" r:id="rId3"/>
    <p:sldId id="432" r:id="rId4"/>
    <p:sldId id="458" r:id="rId5"/>
    <p:sldId id="466" r:id="rId6"/>
    <p:sldId id="459" r:id="rId7"/>
    <p:sldId id="460" r:id="rId8"/>
    <p:sldId id="490" r:id="rId9"/>
    <p:sldId id="544" r:id="rId10"/>
    <p:sldId id="462" r:id="rId11"/>
    <p:sldId id="463" r:id="rId12"/>
    <p:sldId id="457" r:id="rId13"/>
    <p:sldId id="467" r:id="rId14"/>
    <p:sldId id="468" r:id="rId15"/>
    <p:sldId id="476" r:id="rId16"/>
    <p:sldId id="545" r:id="rId17"/>
    <p:sldId id="470" r:id="rId18"/>
    <p:sldId id="471" r:id="rId19"/>
    <p:sldId id="546" r:id="rId20"/>
    <p:sldId id="472" r:id="rId21"/>
    <p:sldId id="435" r:id="rId22"/>
    <p:sldId id="473" r:id="rId23"/>
    <p:sldId id="474" r:id="rId24"/>
    <p:sldId id="547" r:id="rId25"/>
    <p:sldId id="464" r:id="rId26"/>
    <p:sldId id="475" r:id="rId27"/>
    <p:sldId id="548" r:id="rId28"/>
    <p:sldId id="477" r:id="rId29"/>
    <p:sldId id="479" r:id="rId30"/>
    <p:sldId id="489" r:id="rId31"/>
    <p:sldId id="486" r:id="rId32"/>
    <p:sldId id="480" r:id="rId33"/>
    <p:sldId id="465" r:id="rId34"/>
    <p:sldId id="478" r:id="rId35"/>
    <p:sldId id="549" r:id="rId36"/>
    <p:sldId id="488" r:id="rId37"/>
    <p:sldId id="292" r:id="rId38"/>
    <p:sldId id="452" r:id="rId39"/>
    <p:sldId id="550"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D5F2FF"/>
    <a:srgbClr val="E4C172"/>
    <a:srgbClr val="FAA395"/>
    <a:srgbClr val="BCF9A0"/>
    <a:srgbClr val="FFCC66"/>
    <a:srgbClr val="E4BCEF"/>
    <a:srgbClr val="AE49FB"/>
    <a:srgbClr val="CF8DFF"/>
    <a:srgbClr val="FFE5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62"/>
    <p:restoredTop sz="90590" autoAdjust="0"/>
  </p:normalViewPr>
  <p:slideViewPr>
    <p:cSldViewPr snapToGrid="0" snapToObjects="1">
      <p:cViewPr varScale="1">
        <p:scale>
          <a:sx n="97" d="100"/>
          <a:sy n="97" d="100"/>
        </p:scale>
        <p:origin x="600" y="184"/>
      </p:cViewPr>
      <p:guideLst>
        <p:guide orient="horz" pos="2160"/>
        <p:guide pos="2880"/>
      </p:guideLst>
    </p:cSldViewPr>
  </p:slideViewPr>
  <p:outlineViewPr>
    <p:cViewPr>
      <p:scale>
        <a:sx n="33" d="100"/>
        <a:sy n="33" d="100"/>
      </p:scale>
      <p:origin x="0" y="-160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83F14ED-089D-7F46-A3D4-DDBA880BB6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8AE818-B632-5148-8411-0EB2C209CC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C7E38E-3461-084D-9690-65C358ADAF35}" type="datetimeFigureOut">
              <a:rPr lang="en-US" smtClean="0"/>
              <a:t>1/24/20</a:t>
            </a:fld>
            <a:endParaRPr lang="en-US"/>
          </a:p>
        </p:txBody>
      </p:sp>
      <p:sp>
        <p:nvSpPr>
          <p:cNvPr id="4" name="Footer Placeholder 3">
            <a:extLst>
              <a:ext uri="{FF2B5EF4-FFF2-40B4-BE49-F238E27FC236}">
                <a16:creationId xmlns:a16="http://schemas.microsoft.com/office/drawing/2014/main" id="{64779B1B-427C-E748-B14D-8C4BEC4BF0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8B28AF-11AA-2642-B4EA-A7E9D6021B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47DB2B-4ABE-5143-8886-BB5C0FD4528D}" type="slidenum">
              <a:rPr lang="en-US" smtClean="0"/>
              <a:t>‹#›</a:t>
            </a:fld>
            <a:endParaRPr lang="en-US"/>
          </a:p>
        </p:txBody>
      </p:sp>
    </p:spTree>
    <p:extLst>
      <p:ext uri="{BB962C8B-B14F-4D97-AF65-F5344CB8AC3E}">
        <p14:creationId xmlns:p14="http://schemas.microsoft.com/office/powerpoint/2010/main" val="4277077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DCA7DD-1734-F849-93E2-874D51F38DB7}" type="datetimeFigureOut">
              <a:rPr lang="en-US" smtClean="0"/>
              <a:t>1/24/20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62F249-FC4F-9C47-8112-B3539AE86755}" type="slidenum">
              <a:rPr lang="en-US" smtClean="0"/>
              <a:t>‹#›</a:t>
            </a:fld>
            <a:endParaRPr lang="en-US"/>
          </a:p>
        </p:txBody>
      </p:sp>
    </p:spTree>
    <p:extLst>
      <p:ext uri="{BB962C8B-B14F-4D97-AF65-F5344CB8AC3E}">
        <p14:creationId xmlns:p14="http://schemas.microsoft.com/office/powerpoint/2010/main" val="6350332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qd3dIGJqRDU"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D62F249-FC4F-9C47-8112-B3539AE86755}" type="slidenum">
              <a:rPr lang="en-US" smtClean="0"/>
              <a:t>1</a:t>
            </a:fld>
            <a:endParaRPr lang="en-US"/>
          </a:p>
        </p:txBody>
      </p:sp>
    </p:spTree>
    <p:extLst>
      <p:ext uri="{BB962C8B-B14F-4D97-AF65-F5344CB8AC3E}">
        <p14:creationId xmlns:p14="http://schemas.microsoft.com/office/powerpoint/2010/main" val="2056353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10</a:t>
            </a:fld>
            <a:endParaRPr lang="en-US"/>
          </a:p>
        </p:txBody>
      </p:sp>
    </p:spTree>
    <p:extLst>
      <p:ext uri="{BB962C8B-B14F-4D97-AF65-F5344CB8AC3E}">
        <p14:creationId xmlns:p14="http://schemas.microsoft.com/office/powerpoint/2010/main" val="2685094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11</a:t>
            </a:fld>
            <a:endParaRPr lang="en-US"/>
          </a:p>
        </p:txBody>
      </p:sp>
    </p:spTree>
    <p:extLst>
      <p:ext uri="{BB962C8B-B14F-4D97-AF65-F5344CB8AC3E}">
        <p14:creationId xmlns:p14="http://schemas.microsoft.com/office/powerpoint/2010/main" val="224778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12</a:t>
            </a:fld>
            <a:endParaRPr lang="en-US"/>
          </a:p>
        </p:txBody>
      </p:sp>
    </p:spTree>
    <p:extLst>
      <p:ext uri="{BB962C8B-B14F-4D97-AF65-F5344CB8AC3E}">
        <p14:creationId xmlns:p14="http://schemas.microsoft.com/office/powerpoint/2010/main" val="109288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15</a:t>
            </a:fld>
            <a:endParaRPr lang="en-US"/>
          </a:p>
        </p:txBody>
      </p:sp>
    </p:spTree>
    <p:extLst>
      <p:ext uri="{BB962C8B-B14F-4D97-AF65-F5344CB8AC3E}">
        <p14:creationId xmlns:p14="http://schemas.microsoft.com/office/powerpoint/2010/main" val="1019349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=qDHnWptz5Jo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Kepler’s First Law of Motion - Elliptical Orbits (Astronomy)</a:t>
            </a:r>
          </a:p>
          <a:p>
            <a:r>
              <a:rPr lang="en-US" dirty="0" err="1"/>
              <a:t>Socratica</a:t>
            </a:r>
            <a:r>
              <a:rPr lang="en-US" dirty="0"/>
              <a:t> 3:18</a:t>
            </a:r>
          </a:p>
          <a:p>
            <a:endParaRPr lang="en-US" dirty="0"/>
          </a:p>
        </p:txBody>
      </p:sp>
      <p:sp>
        <p:nvSpPr>
          <p:cNvPr id="4" name="Slide Number Placeholder 3"/>
          <p:cNvSpPr>
            <a:spLocks noGrp="1"/>
          </p:cNvSpPr>
          <p:nvPr>
            <p:ph type="sldNum" sz="quarter" idx="5"/>
          </p:nvPr>
        </p:nvSpPr>
        <p:spPr/>
        <p:txBody>
          <a:bodyPr/>
          <a:lstStyle/>
          <a:p>
            <a:fld id="{A0097F52-E6AA-8247-B554-6D2D0A949EC3}" type="slidenum">
              <a:rPr lang="en-US" smtClean="0"/>
              <a:t>16</a:t>
            </a:fld>
            <a:endParaRPr lang="en-US"/>
          </a:p>
        </p:txBody>
      </p:sp>
    </p:spTree>
    <p:extLst>
      <p:ext uri="{BB962C8B-B14F-4D97-AF65-F5344CB8AC3E}">
        <p14:creationId xmlns:p14="http://schemas.microsoft.com/office/powerpoint/2010/main" val="2886587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17</a:t>
            </a:fld>
            <a:endParaRPr lang="en-US"/>
          </a:p>
        </p:txBody>
      </p:sp>
    </p:spTree>
    <p:extLst>
      <p:ext uri="{BB962C8B-B14F-4D97-AF65-F5344CB8AC3E}">
        <p14:creationId xmlns:p14="http://schemas.microsoft.com/office/powerpoint/2010/main" val="93279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Kepler’s Second Law of Motion (Astronomy)</a:t>
            </a:r>
          </a:p>
          <a:p>
            <a:r>
              <a:rPr lang="en-US" dirty="0" err="1"/>
              <a:t>Socratica</a:t>
            </a:r>
            <a:r>
              <a:rPr lang="en-US" dirty="0"/>
              <a:t> 3:35</a:t>
            </a:r>
          </a:p>
          <a:p>
            <a:r>
              <a:rPr lang="en-US" dirty="0">
                <a:hlinkClick r:id="rId3"/>
              </a:rPr>
              <a:t>https://www.youtube.com/watch?v=qd3dIGJqRDU</a:t>
            </a:r>
            <a:endParaRPr lang="en-US" dirty="0"/>
          </a:p>
        </p:txBody>
      </p:sp>
      <p:sp>
        <p:nvSpPr>
          <p:cNvPr id="4" name="Slide Number Placeholder 3"/>
          <p:cNvSpPr>
            <a:spLocks noGrp="1"/>
          </p:cNvSpPr>
          <p:nvPr>
            <p:ph type="sldNum" sz="quarter" idx="5"/>
          </p:nvPr>
        </p:nvSpPr>
        <p:spPr/>
        <p:txBody>
          <a:bodyPr/>
          <a:lstStyle/>
          <a:p>
            <a:fld id="{A0097F52-E6AA-8247-B554-6D2D0A949EC3}" type="slidenum">
              <a:rPr lang="en-US" smtClean="0"/>
              <a:t>19</a:t>
            </a:fld>
            <a:endParaRPr lang="en-US"/>
          </a:p>
        </p:txBody>
      </p:sp>
    </p:spTree>
    <p:extLst>
      <p:ext uri="{BB962C8B-B14F-4D97-AF65-F5344CB8AC3E}">
        <p14:creationId xmlns:p14="http://schemas.microsoft.com/office/powerpoint/2010/main" val="3427001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1D62F249-FC4F-9C47-8112-B3539AE86755}" type="slidenum">
              <a:rPr lang="en-US" smtClean="0"/>
              <a:t>21</a:t>
            </a:fld>
            <a:endParaRPr lang="en-US"/>
          </a:p>
        </p:txBody>
      </p:sp>
    </p:spTree>
    <p:extLst>
      <p:ext uri="{BB962C8B-B14F-4D97-AF65-F5344CB8AC3E}">
        <p14:creationId xmlns:p14="http://schemas.microsoft.com/office/powerpoint/2010/main" val="3015345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KbXVpdlmYZo&amp;t</a:t>
            </a:r>
            <a:r>
              <a:rPr lang="en-US" dirty="0"/>
              <a:t>=284s</a:t>
            </a:r>
          </a:p>
          <a:p>
            <a:r>
              <a:rPr lang="en-US" sz="1200" b="0" i="0" kern="1200" dirty="0">
                <a:solidFill>
                  <a:schemeClr val="tx1"/>
                </a:solidFill>
                <a:effectLst/>
                <a:latin typeface="+mn-lt"/>
                <a:ea typeface="+mn-ea"/>
                <a:cs typeface="+mn-cs"/>
              </a:rPr>
              <a:t>Kepler’s Third Law of Motion (Astronomy)</a:t>
            </a:r>
          </a:p>
          <a:p>
            <a:r>
              <a:rPr lang="en-US" dirty="0" err="1"/>
              <a:t>Socratica</a:t>
            </a:r>
            <a:r>
              <a:rPr lang="en-US" dirty="0"/>
              <a:t> 5:54</a:t>
            </a:r>
          </a:p>
          <a:p>
            <a:endParaRPr lang="en-US" dirty="0"/>
          </a:p>
        </p:txBody>
      </p:sp>
      <p:sp>
        <p:nvSpPr>
          <p:cNvPr id="4" name="Slide Number Placeholder 3"/>
          <p:cNvSpPr>
            <a:spLocks noGrp="1"/>
          </p:cNvSpPr>
          <p:nvPr>
            <p:ph type="sldNum" sz="quarter" idx="5"/>
          </p:nvPr>
        </p:nvSpPr>
        <p:spPr/>
        <p:txBody>
          <a:bodyPr/>
          <a:lstStyle/>
          <a:p>
            <a:fld id="{A0097F52-E6AA-8247-B554-6D2D0A949EC3}" type="slidenum">
              <a:rPr lang="en-US" smtClean="0"/>
              <a:t>24</a:t>
            </a:fld>
            <a:endParaRPr lang="en-US"/>
          </a:p>
        </p:txBody>
      </p:sp>
    </p:spTree>
    <p:extLst>
      <p:ext uri="{BB962C8B-B14F-4D97-AF65-F5344CB8AC3E}">
        <p14:creationId xmlns:p14="http://schemas.microsoft.com/office/powerpoint/2010/main" val="269737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=NMM8vx9vDiE</a:t>
            </a:r>
          </a:p>
          <a:p>
            <a:r>
              <a:rPr lang="en-US" sz="1200" b="0" i="0" kern="1200" dirty="0">
                <a:solidFill>
                  <a:schemeClr val="tx1"/>
                </a:solidFill>
                <a:effectLst/>
                <a:latin typeface="+mn-lt"/>
                <a:ea typeface="+mn-ea"/>
                <a:cs typeface="+mn-cs"/>
              </a:rPr>
              <a:t>Galileo Galilei - in a nutshell</a:t>
            </a:r>
          </a:p>
          <a:p>
            <a:r>
              <a:rPr lang="en-US" dirty="0" err="1"/>
              <a:t>Nutshellia</a:t>
            </a:r>
            <a:r>
              <a:rPr lang="en-US" dirty="0"/>
              <a:t> 2:45</a:t>
            </a:r>
          </a:p>
        </p:txBody>
      </p:sp>
      <p:sp>
        <p:nvSpPr>
          <p:cNvPr id="4" name="Slide Number Placeholder 3"/>
          <p:cNvSpPr>
            <a:spLocks noGrp="1"/>
          </p:cNvSpPr>
          <p:nvPr>
            <p:ph type="sldNum" sz="quarter" idx="5"/>
          </p:nvPr>
        </p:nvSpPr>
        <p:spPr/>
        <p:txBody>
          <a:bodyPr/>
          <a:lstStyle/>
          <a:p>
            <a:fld id="{A0097F52-E6AA-8247-B554-6D2D0A949EC3}" type="slidenum">
              <a:rPr lang="en-US" smtClean="0"/>
              <a:t>27</a:t>
            </a:fld>
            <a:endParaRPr lang="en-US"/>
          </a:p>
        </p:txBody>
      </p:sp>
    </p:spTree>
    <p:extLst>
      <p:ext uri="{BB962C8B-B14F-4D97-AF65-F5344CB8AC3E}">
        <p14:creationId xmlns:p14="http://schemas.microsoft.com/office/powerpoint/2010/main" val="2565972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62F249-FC4F-9C47-8112-B3539AE86755}" type="slidenum">
              <a:rPr lang="en-US" smtClean="0"/>
              <a:t>2</a:t>
            </a:fld>
            <a:endParaRPr lang="en-US"/>
          </a:p>
        </p:txBody>
      </p:sp>
    </p:spTree>
    <p:extLst>
      <p:ext uri="{BB962C8B-B14F-4D97-AF65-F5344CB8AC3E}">
        <p14:creationId xmlns:p14="http://schemas.microsoft.com/office/powerpoint/2010/main" val="2470380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Video: https://</a:t>
            </a:r>
            <a:r>
              <a:rPr lang="en-US" dirty="0" err="1"/>
              <a:t>www.youtube.com</a:t>
            </a:r>
            <a:r>
              <a:rPr lang="en-US" dirty="0"/>
              <a:t>/</a:t>
            </a:r>
            <a:r>
              <a:rPr lang="en-US" dirty="0" err="1"/>
              <a:t>watch?v</a:t>
            </a:r>
            <a:r>
              <a:rPr lang="en-US" dirty="0"/>
              <a:t>=Y8-T8RouhPA</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Is mass the same as weight? (1:48)</a:t>
            </a:r>
          </a:p>
          <a:p>
            <a:r>
              <a:rPr lang="en-US" dirty="0"/>
              <a:t>Moo Moo Math and Science </a:t>
            </a:r>
          </a:p>
        </p:txBody>
      </p:sp>
      <p:sp>
        <p:nvSpPr>
          <p:cNvPr id="4" name="Slide Number Placeholder 3"/>
          <p:cNvSpPr>
            <a:spLocks noGrp="1"/>
          </p:cNvSpPr>
          <p:nvPr>
            <p:ph type="sldNum" sz="quarter" idx="5"/>
          </p:nvPr>
        </p:nvSpPr>
        <p:spPr/>
        <p:txBody>
          <a:bodyPr/>
          <a:lstStyle/>
          <a:p>
            <a:fld id="{1D62F249-FC4F-9C47-8112-B3539AE86755}" type="slidenum">
              <a:rPr lang="en-US" smtClean="0"/>
              <a:t>29</a:t>
            </a:fld>
            <a:endParaRPr lang="en-US"/>
          </a:p>
        </p:txBody>
      </p:sp>
    </p:spTree>
    <p:extLst>
      <p:ext uri="{BB962C8B-B14F-4D97-AF65-F5344CB8AC3E}">
        <p14:creationId xmlns:p14="http://schemas.microsoft.com/office/powerpoint/2010/main" val="3620120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Your Weight on Other Planets: http://</a:t>
            </a:r>
            <a:r>
              <a:rPr lang="en-US" dirty="0" err="1"/>
              <a:t>www.seasky.org</a:t>
            </a:r>
            <a:r>
              <a:rPr lang="en-US" dirty="0"/>
              <a:t>/solar-system/planet-weight-</a:t>
            </a:r>
            <a:r>
              <a:rPr lang="en-US" dirty="0" err="1"/>
              <a:t>calculator.html</a:t>
            </a:r>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30</a:t>
            </a:fld>
            <a:endParaRPr lang="en-US"/>
          </a:p>
        </p:txBody>
      </p:sp>
    </p:spTree>
    <p:extLst>
      <p:ext uri="{BB962C8B-B14F-4D97-AF65-F5344CB8AC3E}">
        <p14:creationId xmlns:p14="http://schemas.microsoft.com/office/powerpoint/2010/main" val="1071211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D62F249-FC4F-9C47-8112-B3539AE86755}" type="slidenum">
              <a:rPr lang="en-US" smtClean="0"/>
              <a:t>31</a:t>
            </a:fld>
            <a:endParaRPr lang="en-US"/>
          </a:p>
        </p:txBody>
      </p:sp>
    </p:spTree>
    <p:extLst>
      <p:ext uri="{BB962C8B-B14F-4D97-AF65-F5344CB8AC3E}">
        <p14:creationId xmlns:p14="http://schemas.microsoft.com/office/powerpoint/2010/main" val="3603803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Gravity Video</a:t>
            </a:r>
          </a:p>
          <a:p>
            <a:r>
              <a:rPr lang="en-US" dirty="0"/>
              <a:t>https://</a:t>
            </a:r>
            <a:r>
              <a:rPr lang="en-US" dirty="0" err="1"/>
              <a:t>www.youtube.com</a:t>
            </a:r>
            <a:r>
              <a:rPr lang="en-US" dirty="0"/>
              <a:t>/</a:t>
            </a:r>
            <a:r>
              <a:rPr lang="en-US" dirty="0" err="1"/>
              <a:t>watch?v</a:t>
            </a:r>
            <a:r>
              <a:rPr lang="en-US" dirty="0"/>
              <a:t>=lY3XV_GGV0M</a:t>
            </a:r>
          </a:p>
          <a:p>
            <a:r>
              <a:rPr lang="en-US" dirty="0"/>
              <a:t>How to Think About Gravity (4:43)</a:t>
            </a:r>
          </a:p>
          <a:p>
            <a:r>
              <a:rPr lang="en-US" dirty="0" err="1"/>
              <a:t>TedEd</a:t>
            </a:r>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32</a:t>
            </a:fld>
            <a:endParaRPr lang="en-US"/>
          </a:p>
        </p:txBody>
      </p:sp>
    </p:spTree>
    <p:extLst>
      <p:ext uri="{BB962C8B-B14F-4D97-AF65-F5344CB8AC3E}">
        <p14:creationId xmlns:p14="http://schemas.microsoft.com/office/powerpoint/2010/main" val="2170553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33</a:t>
            </a:fld>
            <a:endParaRPr lang="en-US"/>
          </a:p>
        </p:txBody>
      </p:sp>
    </p:spTree>
    <p:extLst>
      <p:ext uri="{BB962C8B-B14F-4D97-AF65-F5344CB8AC3E}">
        <p14:creationId xmlns:p14="http://schemas.microsoft.com/office/powerpoint/2010/main" val="1269777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34</a:t>
            </a:fld>
            <a:endParaRPr lang="en-US"/>
          </a:p>
        </p:txBody>
      </p:sp>
    </p:spTree>
    <p:extLst>
      <p:ext uri="{BB962C8B-B14F-4D97-AF65-F5344CB8AC3E}">
        <p14:creationId xmlns:p14="http://schemas.microsoft.com/office/powerpoint/2010/main" val="3979727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SciShow</a:t>
            </a:r>
            <a:r>
              <a:rPr lang="en-US" dirty="0"/>
              <a:t> (3:36)</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Gravitation: The Four Fundamental Forces of Physics #3</a:t>
            </a:r>
          </a:p>
          <a:p>
            <a:r>
              <a:rPr lang="en-US" dirty="0"/>
              <a:t>https://</a:t>
            </a:r>
            <a:r>
              <a:rPr lang="en-US" dirty="0" err="1"/>
              <a:t>www.youtube.com</a:t>
            </a:r>
            <a:r>
              <a:rPr lang="en-US" dirty="0"/>
              <a:t>/</a:t>
            </a:r>
            <a:r>
              <a:rPr lang="en-US" dirty="0" err="1"/>
              <a:t>watch?v</a:t>
            </a:r>
            <a:r>
              <a:rPr lang="en-US" dirty="0"/>
              <a:t>=</a:t>
            </a:r>
            <a:r>
              <a:rPr lang="en-US" dirty="0" err="1"/>
              <a:t>yhG_ArxmwRM</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0097F52-E6AA-8247-B554-6D2D0A949EC3}" type="slidenum">
              <a:rPr lang="en-US" smtClean="0"/>
              <a:t>35</a:t>
            </a:fld>
            <a:endParaRPr lang="en-US"/>
          </a:p>
        </p:txBody>
      </p:sp>
    </p:spTree>
    <p:extLst>
      <p:ext uri="{BB962C8B-B14F-4D97-AF65-F5344CB8AC3E}">
        <p14:creationId xmlns:p14="http://schemas.microsoft.com/office/powerpoint/2010/main" val="2863254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D62F249-FC4F-9C47-8112-B3539AE86755}" type="slidenum">
              <a:rPr lang="en-US" smtClean="0"/>
              <a:t>36</a:t>
            </a:fld>
            <a:endParaRPr lang="en-US"/>
          </a:p>
        </p:txBody>
      </p:sp>
    </p:spTree>
    <p:extLst>
      <p:ext uri="{BB962C8B-B14F-4D97-AF65-F5344CB8AC3E}">
        <p14:creationId xmlns:p14="http://schemas.microsoft.com/office/powerpoint/2010/main" val="2386603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Kahoot Link: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play.kahoot.it</a:t>
            </a:r>
            <a:r>
              <a:rPr lang="en-US" dirty="0"/>
              <a:t>/#/k/3ae2996d-6751-4852-b8b5-91bb1075fb68 </a:t>
            </a:r>
          </a:p>
        </p:txBody>
      </p:sp>
      <p:sp>
        <p:nvSpPr>
          <p:cNvPr id="4" name="Slide Number Placeholder 3"/>
          <p:cNvSpPr>
            <a:spLocks noGrp="1"/>
          </p:cNvSpPr>
          <p:nvPr>
            <p:ph type="sldNum" sz="quarter" idx="10"/>
          </p:nvPr>
        </p:nvSpPr>
        <p:spPr/>
        <p:txBody>
          <a:bodyPr/>
          <a:lstStyle/>
          <a:p>
            <a:fld id="{6E9FC983-EFBE-C144-940E-323FD8345F8F}" type="slidenum">
              <a:rPr lang="en-US" smtClean="0"/>
              <a:t>37</a:t>
            </a:fld>
            <a:endParaRPr lang="en-US"/>
          </a:p>
        </p:txBody>
      </p:sp>
    </p:spTree>
    <p:extLst>
      <p:ext uri="{BB962C8B-B14F-4D97-AF65-F5344CB8AC3E}">
        <p14:creationId xmlns:p14="http://schemas.microsoft.com/office/powerpoint/2010/main" val="3421184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38</a:t>
            </a:fld>
            <a:endParaRPr lang="en-US"/>
          </a:p>
        </p:txBody>
      </p:sp>
    </p:spTree>
    <p:extLst>
      <p:ext uri="{BB962C8B-B14F-4D97-AF65-F5344CB8AC3E}">
        <p14:creationId xmlns:p14="http://schemas.microsoft.com/office/powerpoint/2010/main" val="3942326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1D62F249-FC4F-9C47-8112-B3539AE86755}" type="slidenum">
              <a:rPr lang="en-US" smtClean="0"/>
              <a:t>3</a:t>
            </a:fld>
            <a:endParaRPr lang="en-US"/>
          </a:p>
        </p:txBody>
      </p:sp>
    </p:spTree>
    <p:extLst>
      <p:ext uri="{BB962C8B-B14F-4D97-AF65-F5344CB8AC3E}">
        <p14:creationId xmlns:p14="http://schemas.microsoft.com/office/powerpoint/2010/main" val="373966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39</a:t>
            </a:fld>
            <a:endParaRPr lang="en-US"/>
          </a:p>
        </p:txBody>
      </p:sp>
    </p:spTree>
    <p:extLst>
      <p:ext uri="{BB962C8B-B14F-4D97-AF65-F5344CB8AC3E}">
        <p14:creationId xmlns:p14="http://schemas.microsoft.com/office/powerpoint/2010/main" val="3218805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4</a:t>
            </a:fld>
            <a:endParaRPr lang="en-US"/>
          </a:p>
        </p:txBody>
      </p:sp>
    </p:spTree>
    <p:extLst>
      <p:ext uri="{BB962C8B-B14F-4D97-AF65-F5344CB8AC3E}">
        <p14:creationId xmlns:p14="http://schemas.microsoft.com/office/powerpoint/2010/main" val="1112011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5</a:t>
            </a:fld>
            <a:endParaRPr lang="en-US"/>
          </a:p>
        </p:txBody>
      </p:sp>
    </p:spTree>
    <p:extLst>
      <p:ext uri="{BB962C8B-B14F-4D97-AF65-F5344CB8AC3E}">
        <p14:creationId xmlns:p14="http://schemas.microsoft.com/office/powerpoint/2010/main" val="2244718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err="1"/>
              <a:t>GoPhysics</a:t>
            </a:r>
            <a:endParaRPr lang="en-US" dirty="0"/>
          </a:p>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6</a:t>
            </a:fld>
            <a:endParaRPr lang="en-US"/>
          </a:p>
        </p:txBody>
      </p:sp>
    </p:spTree>
    <p:extLst>
      <p:ext uri="{BB962C8B-B14F-4D97-AF65-F5344CB8AC3E}">
        <p14:creationId xmlns:p14="http://schemas.microsoft.com/office/powerpoint/2010/main" val="83686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7</a:t>
            </a:fld>
            <a:endParaRPr lang="en-US"/>
          </a:p>
        </p:txBody>
      </p:sp>
    </p:spTree>
    <p:extLst>
      <p:ext uri="{BB962C8B-B14F-4D97-AF65-F5344CB8AC3E}">
        <p14:creationId xmlns:p14="http://schemas.microsoft.com/office/powerpoint/2010/main" val="946552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62F249-FC4F-9C47-8112-B3539AE86755}" type="slidenum">
              <a:rPr lang="en-US" smtClean="0"/>
              <a:t>8</a:t>
            </a:fld>
            <a:endParaRPr lang="en-US"/>
          </a:p>
        </p:txBody>
      </p:sp>
    </p:spTree>
    <p:extLst>
      <p:ext uri="{BB962C8B-B14F-4D97-AF65-F5344CB8AC3E}">
        <p14:creationId xmlns:p14="http://schemas.microsoft.com/office/powerpoint/2010/main" val="2160253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=GevV1yvMJbc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 The Universe Aristotle and Ptolemy</a:t>
            </a:r>
          </a:p>
          <a:p>
            <a:r>
              <a:rPr lang="en-US" dirty="0"/>
              <a:t>(3:57) Thomas </a:t>
            </a:r>
            <a:r>
              <a:rPr lang="en-US" dirty="0" err="1"/>
              <a:t>Gigiano</a:t>
            </a:r>
            <a:r>
              <a:rPr lang="en-US" dirty="0"/>
              <a:t> </a:t>
            </a:r>
          </a:p>
        </p:txBody>
      </p:sp>
      <p:sp>
        <p:nvSpPr>
          <p:cNvPr id="4" name="Slide Number Placeholder 3"/>
          <p:cNvSpPr>
            <a:spLocks noGrp="1"/>
          </p:cNvSpPr>
          <p:nvPr>
            <p:ph type="sldNum" sz="quarter" idx="5"/>
          </p:nvPr>
        </p:nvSpPr>
        <p:spPr/>
        <p:txBody>
          <a:bodyPr/>
          <a:lstStyle/>
          <a:p>
            <a:fld id="{A0097F52-E6AA-8247-B554-6D2D0A949EC3}" type="slidenum">
              <a:rPr lang="en-US" smtClean="0"/>
              <a:t>9</a:t>
            </a:fld>
            <a:endParaRPr lang="en-US"/>
          </a:p>
        </p:txBody>
      </p:sp>
    </p:spTree>
    <p:extLst>
      <p:ext uri="{BB962C8B-B14F-4D97-AF65-F5344CB8AC3E}">
        <p14:creationId xmlns:p14="http://schemas.microsoft.com/office/powerpoint/2010/main" val="298613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FF97848-F64A-5744-8B69-CFFC71EA278A}"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DE19F-69F9-B24F-BBF0-6CC6F660ED98}" type="slidenum">
              <a:rPr lang="en-US" smtClean="0"/>
              <a:t>‹#›</a:t>
            </a:fld>
            <a:endParaRPr lang="en-US"/>
          </a:p>
        </p:txBody>
      </p:sp>
    </p:spTree>
    <p:extLst>
      <p:ext uri="{BB962C8B-B14F-4D97-AF65-F5344CB8AC3E}">
        <p14:creationId xmlns:p14="http://schemas.microsoft.com/office/powerpoint/2010/main" val="34904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F97848-F64A-5744-8B69-CFFC71EA278A}"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DE19F-69F9-B24F-BBF0-6CC6F660ED98}" type="slidenum">
              <a:rPr lang="en-US" smtClean="0"/>
              <a:t>‹#›</a:t>
            </a:fld>
            <a:endParaRPr lang="en-US"/>
          </a:p>
        </p:txBody>
      </p:sp>
    </p:spTree>
    <p:extLst>
      <p:ext uri="{BB962C8B-B14F-4D97-AF65-F5344CB8AC3E}">
        <p14:creationId xmlns:p14="http://schemas.microsoft.com/office/powerpoint/2010/main" val="330119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F97848-F64A-5744-8B69-CFFC71EA278A}"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DE19F-69F9-B24F-BBF0-6CC6F660ED98}" type="slidenum">
              <a:rPr lang="en-US" smtClean="0"/>
              <a:t>‹#›</a:t>
            </a:fld>
            <a:endParaRPr lang="en-US"/>
          </a:p>
        </p:txBody>
      </p:sp>
    </p:spTree>
    <p:extLst>
      <p:ext uri="{BB962C8B-B14F-4D97-AF65-F5344CB8AC3E}">
        <p14:creationId xmlns:p14="http://schemas.microsoft.com/office/powerpoint/2010/main" val="2770793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F97848-F64A-5744-8B69-CFFC71EA278A}"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DE19F-69F9-B24F-BBF0-6CC6F660ED98}" type="slidenum">
              <a:rPr lang="en-US" smtClean="0"/>
              <a:t>‹#›</a:t>
            </a:fld>
            <a:endParaRPr lang="en-US"/>
          </a:p>
        </p:txBody>
      </p:sp>
    </p:spTree>
    <p:extLst>
      <p:ext uri="{BB962C8B-B14F-4D97-AF65-F5344CB8AC3E}">
        <p14:creationId xmlns:p14="http://schemas.microsoft.com/office/powerpoint/2010/main" val="589972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F97848-F64A-5744-8B69-CFFC71EA278A}"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DE19F-69F9-B24F-BBF0-6CC6F660ED98}" type="slidenum">
              <a:rPr lang="en-US" smtClean="0"/>
              <a:t>‹#›</a:t>
            </a:fld>
            <a:endParaRPr lang="en-US"/>
          </a:p>
        </p:txBody>
      </p:sp>
    </p:spTree>
    <p:extLst>
      <p:ext uri="{BB962C8B-B14F-4D97-AF65-F5344CB8AC3E}">
        <p14:creationId xmlns:p14="http://schemas.microsoft.com/office/powerpoint/2010/main" val="3475958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FF97848-F64A-5744-8B69-CFFC71EA278A}"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DE19F-69F9-B24F-BBF0-6CC6F660ED98}" type="slidenum">
              <a:rPr lang="en-US" smtClean="0"/>
              <a:t>‹#›</a:t>
            </a:fld>
            <a:endParaRPr lang="en-US"/>
          </a:p>
        </p:txBody>
      </p:sp>
    </p:spTree>
    <p:extLst>
      <p:ext uri="{BB962C8B-B14F-4D97-AF65-F5344CB8AC3E}">
        <p14:creationId xmlns:p14="http://schemas.microsoft.com/office/powerpoint/2010/main" val="944446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F97848-F64A-5744-8B69-CFFC71EA278A}" type="datetimeFigureOut">
              <a:rPr lang="en-US" smtClean="0"/>
              <a:t>1/24/20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DDE19F-69F9-B24F-BBF0-6CC6F660ED98}" type="slidenum">
              <a:rPr lang="en-US" smtClean="0"/>
              <a:t>‹#›</a:t>
            </a:fld>
            <a:endParaRPr lang="en-US"/>
          </a:p>
        </p:txBody>
      </p:sp>
    </p:spTree>
    <p:extLst>
      <p:ext uri="{BB962C8B-B14F-4D97-AF65-F5344CB8AC3E}">
        <p14:creationId xmlns:p14="http://schemas.microsoft.com/office/powerpoint/2010/main" val="4153934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FF97848-F64A-5744-8B69-CFFC71EA278A}" type="datetimeFigureOut">
              <a:rPr lang="en-US" smtClean="0"/>
              <a:t>1/24/20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DDE19F-69F9-B24F-BBF0-6CC6F660ED98}" type="slidenum">
              <a:rPr lang="en-US" smtClean="0"/>
              <a:t>‹#›</a:t>
            </a:fld>
            <a:endParaRPr lang="en-US"/>
          </a:p>
        </p:txBody>
      </p:sp>
    </p:spTree>
    <p:extLst>
      <p:ext uri="{BB962C8B-B14F-4D97-AF65-F5344CB8AC3E}">
        <p14:creationId xmlns:p14="http://schemas.microsoft.com/office/powerpoint/2010/main" val="1087340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F97848-F64A-5744-8B69-CFFC71EA278A}" type="datetimeFigureOut">
              <a:rPr lang="en-US" smtClean="0"/>
              <a:t>1/24/20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DDE19F-69F9-B24F-BBF0-6CC6F660ED98}" type="slidenum">
              <a:rPr lang="en-US" smtClean="0"/>
              <a:t>‹#›</a:t>
            </a:fld>
            <a:endParaRPr lang="en-US"/>
          </a:p>
        </p:txBody>
      </p:sp>
    </p:spTree>
    <p:extLst>
      <p:ext uri="{BB962C8B-B14F-4D97-AF65-F5344CB8AC3E}">
        <p14:creationId xmlns:p14="http://schemas.microsoft.com/office/powerpoint/2010/main" val="154701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F97848-F64A-5744-8B69-CFFC71EA278A}"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DE19F-69F9-B24F-BBF0-6CC6F660ED98}" type="slidenum">
              <a:rPr lang="en-US" smtClean="0"/>
              <a:t>‹#›</a:t>
            </a:fld>
            <a:endParaRPr lang="en-US"/>
          </a:p>
        </p:txBody>
      </p:sp>
    </p:spTree>
    <p:extLst>
      <p:ext uri="{BB962C8B-B14F-4D97-AF65-F5344CB8AC3E}">
        <p14:creationId xmlns:p14="http://schemas.microsoft.com/office/powerpoint/2010/main" val="1974519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F97848-F64A-5744-8B69-CFFC71EA278A}"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DE19F-69F9-B24F-BBF0-6CC6F660ED98}" type="slidenum">
              <a:rPr lang="en-US" smtClean="0"/>
              <a:t>‹#›</a:t>
            </a:fld>
            <a:endParaRPr lang="en-US"/>
          </a:p>
        </p:txBody>
      </p:sp>
    </p:spTree>
    <p:extLst>
      <p:ext uri="{BB962C8B-B14F-4D97-AF65-F5344CB8AC3E}">
        <p14:creationId xmlns:p14="http://schemas.microsoft.com/office/powerpoint/2010/main" val="53696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F97848-F64A-5744-8B69-CFFC71EA278A}" type="datetimeFigureOut">
              <a:rPr lang="en-US" smtClean="0"/>
              <a:t>1/24/20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DE19F-69F9-B24F-BBF0-6CC6F660ED98}" type="slidenum">
              <a:rPr lang="en-US" smtClean="0"/>
              <a:t>‹#›</a:t>
            </a:fld>
            <a:endParaRPr lang="en-US"/>
          </a:p>
        </p:txBody>
      </p:sp>
    </p:spTree>
    <p:extLst>
      <p:ext uri="{BB962C8B-B14F-4D97-AF65-F5344CB8AC3E}">
        <p14:creationId xmlns:p14="http://schemas.microsoft.com/office/powerpoint/2010/main" val="2047289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qDHnWptz5Jo"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7.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qd3dIGJqRDU"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7.tif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KbXVpdlmYZo&amp;t=284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7.tiff"/></Relationships>
</file>

<file path=ppt/slides/_rels/slide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NMM8vx9vDi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17.tiff"/></Relationships>
</file>

<file path=ppt/slides/_rels/slide2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seasky.org/solar-system/planet-weight-calculator.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3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yhG_ArxmwR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7.tiff"/><Relationship Id="rId4" Type="http://schemas.openxmlformats.org/officeDocument/2006/relationships/image" Target="../media/image17.tiff"/></Relationships>
</file>

<file path=ppt/slides/_rels/slide3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37.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50.png"/><Relationship Id="rId7" Type="http://schemas.openxmlformats.org/officeDocument/2006/relationships/image" Target="../media/image53.tif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play.kahoot.it/#/k/3ae2996d-6751-4852-b8b5-91bb1075fb68" TargetMode="External"/><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39.tiff"/></Relationships>
</file>

<file path=ppt/slides/_rels/slide3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eacherspayteachers.com/Store/Science-Is-Real-9117"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GevV1yvMJbc"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0" y="0"/>
            <a:ext cx="9144000" cy="5786199"/>
          </a:xfrm>
          <a:prstGeom prst="rect">
            <a:avLst/>
          </a:prstGeom>
          <a:noFill/>
          <a:ln w="114300" cmpd="tri">
            <a:noFill/>
          </a:ln>
        </p:spPr>
        <p:txBody>
          <a:bodyPr wrap="square" rtlCol="0">
            <a:spAutoFit/>
          </a:bodyPr>
          <a:lstStyle/>
          <a:p>
            <a:pPr algn="ctr"/>
            <a:r>
              <a:rPr lang="en-US" sz="9000" b="1" dirty="0">
                <a:ln w="28575" cmpd="sng">
                  <a:solidFill>
                    <a:srgbClr val="000000"/>
                  </a:solidFill>
                </a:ln>
                <a:solidFill>
                  <a:schemeClr val="bg2"/>
                </a:solidFill>
                <a:latin typeface="Calibri" panose="020F0502020204030204" pitchFamily="34" charset="0"/>
                <a:cs typeface="Calibri" panose="020F0502020204030204" pitchFamily="34" charset="0"/>
              </a:rPr>
              <a:t>Early Astronomy,</a:t>
            </a:r>
          </a:p>
          <a:p>
            <a:pPr algn="ctr"/>
            <a:r>
              <a:rPr lang="en-US" sz="9000" b="1" dirty="0">
                <a:ln w="28575" cmpd="sng">
                  <a:solidFill>
                    <a:srgbClr val="000000"/>
                  </a:solidFill>
                </a:ln>
                <a:solidFill>
                  <a:schemeClr val="bg2"/>
                </a:solidFill>
                <a:latin typeface="Calibri" panose="020F0502020204030204" pitchFamily="34" charset="0"/>
                <a:cs typeface="Calibri" panose="020F0502020204030204" pitchFamily="34" charset="0"/>
              </a:rPr>
              <a:t>Gravity, &amp; Planetary Law</a:t>
            </a:r>
          </a:p>
          <a:p>
            <a:pPr algn="r"/>
            <a:endParaRPr lang="en-US" sz="1000" b="1" dirty="0">
              <a:ln w="28575" cmpd="sng">
                <a:solidFill>
                  <a:srgbClr val="000000"/>
                </a:solidFill>
              </a:ln>
              <a:solidFill>
                <a:srgbClr val="FFFFFF"/>
              </a:solidFill>
              <a:latin typeface="KB3BigBoldBlocks"/>
              <a:cs typeface="KB3BigBoldBlocks"/>
            </a:endParaRPr>
          </a:p>
          <a:p>
            <a:pPr algn="r"/>
            <a:endParaRPr lang="en-US" sz="4500" b="1" dirty="0">
              <a:ln w="28575" cmpd="sng">
                <a:solidFill>
                  <a:srgbClr val="000000"/>
                </a:solidFill>
              </a:ln>
              <a:solidFill>
                <a:srgbClr val="FFFFFF"/>
              </a:solidFill>
              <a:latin typeface="KB3BigBoldBlocks"/>
              <a:cs typeface="KB3BigBoldBlocks"/>
            </a:endParaRPr>
          </a:p>
          <a:p>
            <a:pPr algn="r"/>
            <a:endParaRPr lang="en-US" sz="4500" b="1" dirty="0">
              <a:ln w="28575" cmpd="sng">
                <a:solidFill>
                  <a:srgbClr val="000000"/>
                </a:solidFill>
              </a:ln>
              <a:solidFill>
                <a:srgbClr val="FFFFFF"/>
              </a:solidFill>
              <a:latin typeface="KB3BigBoldBlocks"/>
              <a:cs typeface="KB3BigBoldBlocks"/>
            </a:endParaRPr>
          </a:p>
        </p:txBody>
      </p:sp>
      <p:pic>
        <p:nvPicPr>
          <p:cNvPr id="6" name="Picture 5">
            <a:extLst>
              <a:ext uri="{FF2B5EF4-FFF2-40B4-BE49-F238E27FC236}">
                <a16:creationId xmlns:a16="http://schemas.microsoft.com/office/drawing/2014/main" id="{C81903C4-0EA8-5343-AD78-2EB84CE237B5}"/>
              </a:ext>
            </a:extLst>
          </p:cNvPr>
          <p:cNvPicPr>
            <a:picLocks noChangeAspect="1"/>
          </p:cNvPicPr>
          <p:nvPr/>
        </p:nvPicPr>
        <p:blipFill>
          <a:blip r:embed="rId3"/>
          <a:stretch>
            <a:fillRect/>
          </a:stretch>
        </p:blipFill>
        <p:spPr>
          <a:xfrm>
            <a:off x="2691039" y="4276795"/>
            <a:ext cx="6265609" cy="2105448"/>
          </a:xfrm>
          <a:prstGeom prst="rect">
            <a:avLst/>
          </a:prstGeom>
        </p:spPr>
      </p:pic>
      <p:pic>
        <p:nvPicPr>
          <p:cNvPr id="2" name="Picture 1">
            <a:extLst>
              <a:ext uri="{FF2B5EF4-FFF2-40B4-BE49-F238E27FC236}">
                <a16:creationId xmlns:a16="http://schemas.microsoft.com/office/drawing/2014/main" id="{3AD5DB55-DA82-944C-89F8-DF7C6F158486}"/>
              </a:ext>
            </a:extLst>
          </p:cNvPr>
          <p:cNvPicPr>
            <a:picLocks noChangeAspect="1"/>
          </p:cNvPicPr>
          <p:nvPr/>
        </p:nvPicPr>
        <p:blipFill>
          <a:blip r:embed="rId4"/>
          <a:stretch>
            <a:fillRect/>
          </a:stretch>
        </p:blipFill>
        <p:spPr>
          <a:xfrm>
            <a:off x="8200258" y="5923722"/>
            <a:ext cx="780803" cy="755079"/>
          </a:xfrm>
          <a:prstGeom prst="rect">
            <a:avLst/>
          </a:prstGeom>
        </p:spPr>
      </p:pic>
      <p:pic>
        <p:nvPicPr>
          <p:cNvPr id="8" name="Picture 7">
            <a:extLst>
              <a:ext uri="{FF2B5EF4-FFF2-40B4-BE49-F238E27FC236}">
                <a16:creationId xmlns:a16="http://schemas.microsoft.com/office/drawing/2014/main" id="{BCE9727E-2647-F345-B9EB-3D340A6D252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3" b="98846" l="0" r="99621"/>
                    </a14:imgEffect>
                  </a14:imgLayer>
                </a14:imgProps>
              </a:ext>
            </a:extLst>
          </a:blip>
          <a:stretch>
            <a:fillRect/>
          </a:stretch>
        </p:blipFill>
        <p:spPr>
          <a:xfrm>
            <a:off x="0" y="4090566"/>
            <a:ext cx="2729890" cy="2688529"/>
          </a:xfrm>
          <a:prstGeom prst="rect">
            <a:avLst/>
          </a:prstGeom>
        </p:spPr>
      </p:pic>
    </p:spTree>
    <p:extLst>
      <p:ext uri="{BB962C8B-B14F-4D97-AF65-F5344CB8AC3E}">
        <p14:creationId xmlns:p14="http://schemas.microsoft.com/office/powerpoint/2010/main" val="789253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126608" y="98476"/>
            <a:ext cx="8848579" cy="745588"/>
          </a:xfrm>
          <a:solidFill>
            <a:schemeClr val="accent2"/>
          </a:solidFill>
          <a:ln>
            <a:solidFill>
              <a:schemeClr val="tx1"/>
            </a:solidFill>
          </a:ln>
        </p:spPr>
        <p:txBody>
          <a:bodyPr>
            <a:normAutofit/>
          </a:bodyPr>
          <a:lstStyle/>
          <a:p>
            <a:r>
              <a:rPr lang="en-US" sz="3500" b="1" dirty="0"/>
              <a:t>Nicolaus Copernicus (1473 – 1543)</a:t>
            </a:r>
            <a:endParaRPr lang="en-US" sz="3500" dirty="0"/>
          </a:p>
        </p:txBody>
      </p:sp>
      <p:sp>
        <p:nvSpPr>
          <p:cNvPr id="3" name="Content Placeholder 2">
            <a:extLst>
              <a:ext uri="{FF2B5EF4-FFF2-40B4-BE49-F238E27FC236}">
                <a16:creationId xmlns:a16="http://schemas.microsoft.com/office/drawing/2014/main" id="{485E1318-C849-3F42-A176-D8A847F5F011}"/>
              </a:ext>
            </a:extLst>
          </p:cNvPr>
          <p:cNvSpPr>
            <a:spLocks noGrp="1"/>
          </p:cNvSpPr>
          <p:nvPr>
            <p:ph idx="1"/>
          </p:nvPr>
        </p:nvSpPr>
        <p:spPr>
          <a:xfrm>
            <a:off x="4290646" y="1023425"/>
            <a:ext cx="4684542" cy="5700932"/>
          </a:xfrm>
          <a:solidFill>
            <a:schemeClr val="bg1"/>
          </a:solidFill>
        </p:spPr>
        <p:txBody>
          <a:bodyPr>
            <a:normAutofit lnSpcReduction="10000"/>
          </a:bodyPr>
          <a:lstStyle/>
          <a:p>
            <a:pPr marL="0" indent="0">
              <a:buNone/>
            </a:pPr>
            <a:r>
              <a:rPr lang="en-US" dirty="0"/>
              <a:t>Copernicus created the first </a:t>
            </a:r>
            <a:r>
              <a:rPr lang="en-US" u="sng" dirty="0">
                <a:solidFill>
                  <a:schemeClr val="accent6">
                    <a:lumMod val="50000"/>
                  </a:schemeClr>
                </a:solidFill>
              </a:rPr>
              <a:t>detailed heliocentric model</a:t>
            </a:r>
            <a:r>
              <a:rPr lang="en-US" dirty="0">
                <a:solidFill>
                  <a:schemeClr val="accent6">
                    <a:lumMod val="50000"/>
                  </a:schemeClr>
                </a:solidFill>
              </a:rPr>
              <a:t> </a:t>
            </a:r>
            <a:r>
              <a:rPr lang="en-US" dirty="0"/>
              <a:t>of the solar system.</a:t>
            </a:r>
          </a:p>
          <a:p>
            <a:pPr marL="0" indent="0">
              <a:buNone/>
            </a:pPr>
            <a:endParaRPr lang="en-US" dirty="0"/>
          </a:p>
          <a:p>
            <a:pPr marL="0" indent="0">
              <a:buNone/>
            </a:pPr>
            <a:r>
              <a:rPr lang="en-US" dirty="0"/>
              <a:t>Copernicus was the first to propose that:</a:t>
            </a:r>
          </a:p>
          <a:p>
            <a:r>
              <a:rPr lang="en-US" dirty="0"/>
              <a:t>Earth is a </a:t>
            </a:r>
            <a:r>
              <a:rPr lang="en-US" u="sng" dirty="0">
                <a:solidFill>
                  <a:schemeClr val="accent6">
                    <a:lumMod val="50000"/>
                  </a:schemeClr>
                </a:solidFill>
              </a:rPr>
              <a:t>planet</a:t>
            </a:r>
          </a:p>
          <a:p>
            <a:r>
              <a:rPr lang="en-US" dirty="0"/>
              <a:t>Earth orbits the sun </a:t>
            </a:r>
            <a:r>
              <a:rPr lang="en-US" u="sng" dirty="0">
                <a:solidFill>
                  <a:schemeClr val="accent6">
                    <a:lumMod val="50000"/>
                  </a:schemeClr>
                </a:solidFill>
              </a:rPr>
              <a:t>annually</a:t>
            </a:r>
          </a:p>
          <a:p>
            <a:r>
              <a:rPr lang="en-US" dirty="0"/>
              <a:t>Earth </a:t>
            </a:r>
            <a:r>
              <a:rPr lang="en-US" u="sng" dirty="0">
                <a:solidFill>
                  <a:schemeClr val="accent6">
                    <a:lumMod val="50000"/>
                  </a:schemeClr>
                </a:solidFill>
              </a:rPr>
              <a:t>rotates</a:t>
            </a:r>
            <a:r>
              <a:rPr lang="en-US" dirty="0"/>
              <a:t> daily on its own </a:t>
            </a:r>
            <a:r>
              <a:rPr lang="en-US" u="sng" dirty="0">
                <a:solidFill>
                  <a:schemeClr val="accent6">
                    <a:lumMod val="50000"/>
                  </a:schemeClr>
                </a:solidFill>
              </a:rPr>
              <a:t>axis</a:t>
            </a:r>
          </a:p>
        </p:txBody>
      </p:sp>
      <p:pic>
        <p:nvPicPr>
          <p:cNvPr id="4" name="Picture 3">
            <a:extLst>
              <a:ext uri="{FF2B5EF4-FFF2-40B4-BE49-F238E27FC236}">
                <a16:creationId xmlns:a16="http://schemas.microsoft.com/office/drawing/2014/main" id="{07BA8335-7390-6543-B48C-348FB8ECC68E}"/>
              </a:ext>
            </a:extLst>
          </p:cNvPr>
          <p:cNvPicPr>
            <a:picLocks noChangeAspect="1"/>
          </p:cNvPicPr>
          <p:nvPr/>
        </p:nvPicPr>
        <p:blipFill>
          <a:blip r:embed="rId3"/>
          <a:stretch>
            <a:fillRect/>
          </a:stretch>
        </p:blipFill>
        <p:spPr>
          <a:xfrm>
            <a:off x="431408" y="1023425"/>
            <a:ext cx="3414706" cy="4010464"/>
          </a:xfrm>
          <a:prstGeom prst="rect">
            <a:avLst/>
          </a:prstGeom>
        </p:spPr>
      </p:pic>
      <p:pic>
        <p:nvPicPr>
          <p:cNvPr id="6" name="Picture 5">
            <a:extLst>
              <a:ext uri="{FF2B5EF4-FFF2-40B4-BE49-F238E27FC236}">
                <a16:creationId xmlns:a16="http://schemas.microsoft.com/office/drawing/2014/main" id="{27240531-FF09-4340-964F-ED95180DF954}"/>
              </a:ext>
            </a:extLst>
          </p:cNvPr>
          <p:cNvPicPr>
            <a:picLocks noChangeAspect="1"/>
          </p:cNvPicPr>
          <p:nvPr/>
        </p:nvPicPr>
        <p:blipFill>
          <a:blip r:embed="rId4"/>
          <a:stretch>
            <a:fillRect/>
          </a:stretch>
        </p:blipFill>
        <p:spPr>
          <a:xfrm>
            <a:off x="1353511" y="5116147"/>
            <a:ext cx="1570500" cy="1570500"/>
          </a:xfrm>
          <a:prstGeom prst="rect">
            <a:avLst/>
          </a:prstGeom>
          <a:ln>
            <a:solidFill>
              <a:schemeClr val="tx1"/>
            </a:solidFill>
          </a:ln>
        </p:spPr>
      </p:pic>
    </p:spTree>
    <p:extLst>
      <p:ext uri="{BB962C8B-B14F-4D97-AF65-F5344CB8AC3E}">
        <p14:creationId xmlns:p14="http://schemas.microsoft.com/office/powerpoint/2010/main" val="217996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112541" y="66819"/>
            <a:ext cx="8862646" cy="745588"/>
          </a:xfrm>
          <a:solidFill>
            <a:schemeClr val="accent2"/>
          </a:solidFill>
          <a:ln>
            <a:solidFill>
              <a:schemeClr val="tx1"/>
            </a:solidFill>
          </a:ln>
        </p:spPr>
        <p:txBody>
          <a:bodyPr>
            <a:normAutofit/>
          </a:bodyPr>
          <a:lstStyle/>
          <a:p>
            <a:r>
              <a:rPr lang="en-US" sz="3500" b="1" dirty="0" err="1"/>
              <a:t>Tycho</a:t>
            </a:r>
            <a:r>
              <a:rPr lang="en-US" sz="3500" b="1" dirty="0"/>
              <a:t> Brahe (1546 – 1601)</a:t>
            </a:r>
            <a:endParaRPr lang="en-US" sz="3500" dirty="0"/>
          </a:p>
        </p:txBody>
      </p:sp>
      <p:sp>
        <p:nvSpPr>
          <p:cNvPr id="3" name="Content Placeholder 2">
            <a:extLst>
              <a:ext uri="{FF2B5EF4-FFF2-40B4-BE49-F238E27FC236}">
                <a16:creationId xmlns:a16="http://schemas.microsoft.com/office/drawing/2014/main" id="{485E1318-C849-3F42-A176-D8A847F5F011}"/>
              </a:ext>
            </a:extLst>
          </p:cNvPr>
          <p:cNvSpPr>
            <a:spLocks noGrp="1"/>
          </p:cNvSpPr>
          <p:nvPr>
            <p:ph idx="1"/>
          </p:nvPr>
        </p:nvSpPr>
        <p:spPr>
          <a:xfrm>
            <a:off x="112541" y="882747"/>
            <a:ext cx="5655213" cy="4828735"/>
          </a:xfrm>
          <a:solidFill>
            <a:schemeClr val="bg1"/>
          </a:solidFill>
        </p:spPr>
        <p:txBody>
          <a:bodyPr>
            <a:normAutofit/>
          </a:bodyPr>
          <a:lstStyle/>
          <a:p>
            <a:pPr marL="0" indent="0">
              <a:buNone/>
            </a:pPr>
            <a:r>
              <a:rPr lang="en-US" dirty="0"/>
              <a:t>Brahe built many instruments (before the invention of the telescope) that accurately studied and </a:t>
            </a:r>
            <a:r>
              <a:rPr lang="en-US" u="sng" dirty="0">
                <a:solidFill>
                  <a:schemeClr val="accent6">
                    <a:lumMod val="50000"/>
                  </a:schemeClr>
                </a:solidFill>
              </a:rPr>
              <a:t>measured the locations of planets and stars</a:t>
            </a:r>
            <a:endParaRPr lang="en-US" dirty="0"/>
          </a:p>
          <a:p>
            <a:r>
              <a:rPr lang="en-US" dirty="0"/>
              <a:t>Brahe’s observations, especially of Mars, were more precise than another other scientists before him.</a:t>
            </a:r>
          </a:p>
        </p:txBody>
      </p:sp>
      <p:pic>
        <p:nvPicPr>
          <p:cNvPr id="4" name="Picture 3">
            <a:extLst>
              <a:ext uri="{FF2B5EF4-FFF2-40B4-BE49-F238E27FC236}">
                <a16:creationId xmlns:a16="http://schemas.microsoft.com/office/drawing/2014/main" id="{B8A4969E-A3B2-244E-8049-0BFBFCF29D53}"/>
              </a:ext>
            </a:extLst>
          </p:cNvPr>
          <p:cNvPicPr>
            <a:picLocks noChangeAspect="1"/>
          </p:cNvPicPr>
          <p:nvPr/>
        </p:nvPicPr>
        <p:blipFill>
          <a:blip r:embed="rId3"/>
          <a:stretch>
            <a:fillRect/>
          </a:stretch>
        </p:blipFill>
        <p:spPr>
          <a:xfrm>
            <a:off x="5876387" y="882748"/>
            <a:ext cx="3098800" cy="3568700"/>
          </a:xfrm>
          <a:prstGeom prst="rect">
            <a:avLst/>
          </a:prstGeom>
        </p:spPr>
      </p:pic>
      <p:sp>
        <p:nvSpPr>
          <p:cNvPr id="5" name="Title 1">
            <a:extLst>
              <a:ext uri="{FF2B5EF4-FFF2-40B4-BE49-F238E27FC236}">
                <a16:creationId xmlns:a16="http://schemas.microsoft.com/office/drawing/2014/main" id="{8645786E-4807-6F4D-A80C-204535425CE6}"/>
              </a:ext>
            </a:extLst>
          </p:cNvPr>
          <p:cNvSpPr txBox="1">
            <a:spLocks/>
          </p:cNvSpPr>
          <p:nvPr/>
        </p:nvSpPr>
        <p:spPr>
          <a:xfrm>
            <a:off x="112541" y="5824025"/>
            <a:ext cx="8862646" cy="914400"/>
          </a:xfrm>
          <a:prstGeom prst="rect">
            <a:avLst/>
          </a:prstGeom>
          <a:solidFill>
            <a:srgbClr val="D5F2FF"/>
          </a:solidFill>
          <a:ln>
            <a:solidFill>
              <a:schemeClr val="tx1"/>
            </a:solidFill>
          </a:ln>
        </p:spPr>
        <p:txBody>
          <a:bodyPr vert="horz" lIns="91440" tIns="45720" rIns="91440" bIns="45720" rtlCol="0" anchor="ctr">
            <a:normAutofit fontScale="7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500" dirty="0" err="1"/>
              <a:t>Tycho</a:t>
            </a:r>
            <a:r>
              <a:rPr lang="en-US" sz="3500" dirty="0"/>
              <a:t> Brahe hired Johannes Kepler as an </a:t>
            </a:r>
            <a:r>
              <a:rPr lang="en-US" sz="3500" u="sng" dirty="0">
                <a:solidFill>
                  <a:srgbClr val="FF0000"/>
                </a:solidFill>
              </a:rPr>
              <a:t>assistant</a:t>
            </a:r>
            <a:r>
              <a:rPr lang="en-US" sz="3500" dirty="0"/>
              <a:t> and Kepler kept most of Brahe’s work and put it to exceptional use. </a:t>
            </a:r>
          </a:p>
        </p:txBody>
      </p:sp>
      <p:sp>
        <p:nvSpPr>
          <p:cNvPr id="6" name="Title 1">
            <a:extLst>
              <a:ext uri="{FF2B5EF4-FFF2-40B4-BE49-F238E27FC236}">
                <a16:creationId xmlns:a16="http://schemas.microsoft.com/office/drawing/2014/main" id="{6E4E5D6A-7AC4-5348-A2E7-B0D08C2490A3}"/>
              </a:ext>
            </a:extLst>
          </p:cNvPr>
          <p:cNvSpPr txBox="1">
            <a:spLocks/>
          </p:cNvSpPr>
          <p:nvPr/>
        </p:nvSpPr>
        <p:spPr>
          <a:xfrm>
            <a:off x="5876387" y="4473539"/>
            <a:ext cx="3098800" cy="1237943"/>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fontScale="5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500" dirty="0" err="1"/>
              <a:t>Tycho</a:t>
            </a:r>
            <a:r>
              <a:rPr lang="en-US" sz="3500" dirty="0"/>
              <a:t> wore a prosthetic nose. He lost his nose in sword fight with his cousin. He kept it in place with paste. </a:t>
            </a:r>
          </a:p>
        </p:txBody>
      </p:sp>
    </p:spTree>
    <p:extLst>
      <p:ext uri="{BB962C8B-B14F-4D97-AF65-F5344CB8AC3E}">
        <p14:creationId xmlns:p14="http://schemas.microsoft.com/office/powerpoint/2010/main" val="373320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112540" y="56272"/>
            <a:ext cx="8876715" cy="745588"/>
          </a:xfrm>
          <a:solidFill>
            <a:schemeClr val="accent2"/>
          </a:solidFill>
          <a:ln>
            <a:solidFill>
              <a:schemeClr val="tx1"/>
            </a:solidFill>
          </a:ln>
        </p:spPr>
        <p:txBody>
          <a:bodyPr>
            <a:normAutofit/>
          </a:bodyPr>
          <a:lstStyle/>
          <a:p>
            <a:r>
              <a:rPr lang="en-US" sz="3500" b="1" dirty="0"/>
              <a:t>Johannes Kepler </a:t>
            </a:r>
            <a:r>
              <a:rPr lang="en-US" sz="3500" dirty="0"/>
              <a:t>(1571-1630)</a:t>
            </a:r>
          </a:p>
        </p:txBody>
      </p:sp>
      <p:sp>
        <p:nvSpPr>
          <p:cNvPr id="3" name="Content Placeholder 2">
            <a:extLst>
              <a:ext uri="{FF2B5EF4-FFF2-40B4-BE49-F238E27FC236}">
                <a16:creationId xmlns:a16="http://schemas.microsoft.com/office/drawing/2014/main" id="{485E1318-C849-3F42-A176-D8A847F5F011}"/>
              </a:ext>
            </a:extLst>
          </p:cNvPr>
          <p:cNvSpPr>
            <a:spLocks noGrp="1"/>
          </p:cNvSpPr>
          <p:nvPr>
            <p:ph idx="1"/>
          </p:nvPr>
        </p:nvSpPr>
        <p:spPr>
          <a:xfrm>
            <a:off x="112541" y="882747"/>
            <a:ext cx="4768948" cy="5771271"/>
          </a:xfrm>
          <a:solidFill>
            <a:schemeClr val="bg1"/>
          </a:solidFill>
        </p:spPr>
        <p:txBody>
          <a:bodyPr>
            <a:normAutofit fontScale="85000" lnSpcReduction="20000"/>
          </a:bodyPr>
          <a:lstStyle/>
          <a:p>
            <a:pPr marL="0" indent="0" algn="ctr">
              <a:buNone/>
            </a:pPr>
            <a:r>
              <a:rPr lang="en-US" sz="3900" dirty="0"/>
              <a:t>Kepler Discovered the </a:t>
            </a:r>
          </a:p>
          <a:p>
            <a:pPr marL="0" indent="0" algn="ctr">
              <a:buNone/>
            </a:pPr>
            <a:r>
              <a:rPr lang="en-US" sz="3900" u="sng" dirty="0">
                <a:solidFill>
                  <a:srgbClr val="FF0000"/>
                </a:solidFill>
              </a:rPr>
              <a:t>3 Laws of Planetary Motion</a:t>
            </a:r>
          </a:p>
          <a:p>
            <a:pPr marL="0" indent="0">
              <a:buNone/>
            </a:pPr>
            <a:endParaRPr lang="en-US" dirty="0"/>
          </a:p>
          <a:p>
            <a:pPr marL="0" indent="0">
              <a:buNone/>
            </a:pPr>
            <a:r>
              <a:rPr lang="en-US" dirty="0"/>
              <a:t>In 1596, Kepler publicly wrote of support for Copernicus’s heliocentric model.</a:t>
            </a:r>
          </a:p>
          <a:p>
            <a:r>
              <a:rPr lang="en-US" dirty="0"/>
              <a:t>This was risky because the Lutheran and Catholic churches did not support this idea and even put Galileo under house arrest in 1615 for his publication of support of this sun-centered model. </a:t>
            </a:r>
          </a:p>
        </p:txBody>
      </p:sp>
      <p:pic>
        <p:nvPicPr>
          <p:cNvPr id="4" name="Picture 3">
            <a:extLst>
              <a:ext uri="{FF2B5EF4-FFF2-40B4-BE49-F238E27FC236}">
                <a16:creationId xmlns:a16="http://schemas.microsoft.com/office/drawing/2014/main" id="{069DEDB0-DA2A-9547-BCAF-DB3CB50669D6}"/>
              </a:ext>
            </a:extLst>
          </p:cNvPr>
          <p:cNvPicPr>
            <a:picLocks noChangeAspect="1"/>
          </p:cNvPicPr>
          <p:nvPr/>
        </p:nvPicPr>
        <p:blipFill>
          <a:blip r:embed="rId3"/>
          <a:stretch>
            <a:fillRect/>
          </a:stretch>
        </p:blipFill>
        <p:spPr>
          <a:xfrm>
            <a:off x="5078437" y="882746"/>
            <a:ext cx="3910818" cy="5771271"/>
          </a:xfrm>
          <a:prstGeom prst="rect">
            <a:avLst/>
          </a:prstGeom>
          <a:ln>
            <a:solidFill>
              <a:schemeClr val="tx1"/>
            </a:solidFill>
          </a:ln>
        </p:spPr>
      </p:pic>
    </p:spTree>
    <p:extLst>
      <p:ext uri="{BB962C8B-B14F-4D97-AF65-F5344CB8AC3E}">
        <p14:creationId xmlns:p14="http://schemas.microsoft.com/office/powerpoint/2010/main" val="216569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A3BF56-A924-A841-A06F-73BCC098A890}"/>
              </a:ext>
            </a:extLst>
          </p:cNvPr>
          <p:cNvSpPr>
            <a:spLocks noGrp="1"/>
          </p:cNvSpPr>
          <p:nvPr>
            <p:ph type="title"/>
          </p:nvPr>
        </p:nvSpPr>
        <p:spPr>
          <a:xfrm>
            <a:off x="112540" y="56272"/>
            <a:ext cx="8876715" cy="745588"/>
          </a:xfrm>
          <a:solidFill>
            <a:schemeClr val="accent6">
              <a:lumMod val="40000"/>
              <a:lumOff val="60000"/>
            </a:schemeClr>
          </a:solidFill>
          <a:ln>
            <a:solidFill>
              <a:schemeClr val="tx1"/>
            </a:solidFill>
          </a:ln>
        </p:spPr>
        <p:txBody>
          <a:bodyPr>
            <a:normAutofit/>
          </a:bodyPr>
          <a:lstStyle/>
          <a:p>
            <a:r>
              <a:rPr lang="en-US" sz="3500" b="1" dirty="0"/>
              <a:t>Kepler’s 1</a:t>
            </a:r>
            <a:r>
              <a:rPr lang="en-US" sz="3500" b="1" baseline="30000" dirty="0"/>
              <a:t>st</a:t>
            </a:r>
            <a:r>
              <a:rPr lang="en-US" sz="3500" b="1" dirty="0"/>
              <a:t> Law of Planetary Motion</a:t>
            </a:r>
            <a:endParaRPr lang="en-US" sz="3500" dirty="0"/>
          </a:p>
        </p:txBody>
      </p:sp>
      <p:sp>
        <p:nvSpPr>
          <p:cNvPr id="5" name="Content Placeholder 2">
            <a:extLst>
              <a:ext uri="{FF2B5EF4-FFF2-40B4-BE49-F238E27FC236}">
                <a16:creationId xmlns:a16="http://schemas.microsoft.com/office/drawing/2014/main" id="{CDAD3EDD-9BF2-9F46-A1CE-F45309EE62ED}"/>
              </a:ext>
            </a:extLst>
          </p:cNvPr>
          <p:cNvSpPr>
            <a:spLocks noGrp="1"/>
          </p:cNvSpPr>
          <p:nvPr>
            <p:ph idx="1"/>
          </p:nvPr>
        </p:nvSpPr>
        <p:spPr>
          <a:xfrm>
            <a:off x="112541" y="882748"/>
            <a:ext cx="8876714" cy="3323492"/>
          </a:xfrm>
          <a:solidFill>
            <a:schemeClr val="bg1"/>
          </a:solidFill>
        </p:spPr>
        <p:txBody>
          <a:bodyPr>
            <a:normAutofit fontScale="77500" lnSpcReduction="20000"/>
          </a:bodyPr>
          <a:lstStyle/>
          <a:p>
            <a:pPr marL="0" indent="0" algn="ctr">
              <a:buNone/>
            </a:pPr>
            <a:r>
              <a:rPr lang="en-US" sz="3900" b="1" u="sng" dirty="0">
                <a:solidFill>
                  <a:srgbClr val="FF0000"/>
                </a:solidFill>
              </a:rPr>
              <a:t>The path around the sun is an ellipse.</a:t>
            </a:r>
          </a:p>
          <a:p>
            <a:pPr marL="0" indent="0">
              <a:buNone/>
            </a:pPr>
            <a:endParaRPr lang="en-US" sz="1600" dirty="0">
              <a:solidFill>
                <a:srgbClr val="FF0000"/>
              </a:solidFill>
            </a:endParaRPr>
          </a:p>
          <a:p>
            <a:pPr marL="0" indent="0">
              <a:buNone/>
            </a:pPr>
            <a:r>
              <a:rPr lang="en-US" sz="3900" dirty="0"/>
              <a:t>The path of each planet around the sun is not perfectly circular, but instead an </a:t>
            </a:r>
            <a:r>
              <a:rPr lang="en-US" sz="3900" u="sng" dirty="0">
                <a:solidFill>
                  <a:srgbClr val="FF0000"/>
                </a:solidFill>
              </a:rPr>
              <a:t>oval</a:t>
            </a:r>
            <a:r>
              <a:rPr lang="en-US" sz="3900" dirty="0">
                <a:solidFill>
                  <a:srgbClr val="FF0000"/>
                </a:solidFill>
              </a:rPr>
              <a:t> </a:t>
            </a:r>
            <a:r>
              <a:rPr lang="en-US" sz="3900" dirty="0"/>
              <a:t>shape</a:t>
            </a:r>
            <a:r>
              <a:rPr lang="en-US" sz="3900" dirty="0">
                <a:solidFill>
                  <a:srgbClr val="FF0000"/>
                </a:solidFill>
              </a:rPr>
              <a:t> </a:t>
            </a:r>
            <a:r>
              <a:rPr lang="en-US" sz="3900" dirty="0"/>
              <a:t>called an ellipse. </a:t>
            </a:r>
          </a:p>
          <a:p>
            <a:r>
              <a:rPr lang="en-US" sz="3900" dirty="0"/>
              <a:t>The ellipse contains two foci, or points.</a:t>
            </a:r>
          </a:p>
          <a:p>
            <a:r>
              <a:rPr lang="en-US" sz="3900" dirty="0"/>
              <a:t>The sun is at one focus</a:t>
            </a:r>
          </a:p>
          <a:p>
            <a:r>
              <a:rPr lang="en-US" sz="3900" dirty="0"/>
              <a:t>The other focus is symmetrically located at the opposite end of the ellipse</a:t>
            </a:r>
          </a:p>
        </p:txBody>
      </p:sp>
      <p:pic>
        <p:nvPicPr>
          <p:cNvPr id="6" name="Picture 5">
            <a:extLst>
              <a:ext uri="{FF2B5EF4-FFF2-40B4-BE49-F238E27FC236}">
                <a16:creationId xmlns:a16="http://schemas.microsoft.com/office/drawing/2014/main" id="{2DBEE91A-B6EA-1F4B-8F8D-E28F02866B77}"/>
              </a:ext>
            </a:extLst>
          </p:cNvPr>
          <p:cNvPicPr>
            <a:picLocks noChangeAspect="1"/>
          </p:cNvPicPr>
          <p:nvPr/>
        </p:nvPicPr>
        <p:blipFill>
          <a:blip r:embed="rId2"/>
          <a:stretch>
            <a:fillRect/>
          </a:stretch>
        </p:blipFill>
        <p:spPr>
          <a:xfrm>
            <a:off x="731518" y="4273988"/>
            <a:ext cx="3924888" cy="2519778"/>
          </a:xfrm>
          <a:prstGeom prst="rect">
            <a:avLst/>
          </a:prstGeom>
        </p:spPr>
      </p:pic>
      <p:sp>
        <p:nvSpPr>
          <p:cNvPr id="8" name="Title 1">
            <a:extLst>
              <a:ext uri="{FF2B5EF4-FFF2-40B4-BE49-F238E27FC236}">
                <a16:creationId xmlns:a16="http://schemas.microsoft.com/office/drawing/2014/main" id="{3BC90971-43A5-A744-83CE-7406D8809A58}"/>
              </a:ext>
            </a:extLst>
          </p:cNvPr>
          <p:cNvSpPr txBox="1">
            <a:spLocks/>
          </p:cNvSpPr>
          <p:nvPr/>
        </p:nvSpPr>
        <p:spPr>
          <a:xfrm>
            <a:off x="5050301" y="4273988"/>
            <a:ext cx="3545059" cy="2506638"/>
          </a:xfrm>
          <a:prstGeom prst="rect">
            <a:avLst/>
          </a:prstGeom>
          <a:solidFill>
            <a:schemeClr val="bg2">
              <a:lumMod val="20000"/>
              <a:lumOff val="80000"/>
            </a:schemeClr>
          </a:solidFill>
          <a:ln>
            <a:solidFill>
              <a:schemeClr val="tx1"/>
            </a:solidFill>
          </a:ln>
        </p:spPr>
        <p:txBody>
          <a:bodyPr vert="horz" lIns="91440" tIns="45720" rIns="91440" bIns="45720" rtlCol="0" anchor="ctr">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a:t>The distance between the 2 foci determines the shape of the ellipse. The </a:t>
            </a:r>
            <a:r>
              <a:rPr lang="en-US" sz="3000" u="sng" dirty="0">
                <a:solidFill>
                  <a:srgbClr val="FF0000"/>
                </a:solidFill>
              </a:rPr>
              <a:t>farther</a:t>
            </a:r>
            <a:r>
              <a:rPr lang="en-US" sz="3000" dirty="0"/>
              <a:t> apart the foci, the more elongated, or </a:t>
            </a:r>
            <a:r>
              <a:rPr lang="en-US" sz="3000" u="sng" dirty="0">
                <a:solidFill>
                  <a:srgbClr val="FF0000"/>
                </a:solidFill>
              </a:rPr>
              <a:t>eccentric</a:t>
            </a:r>
            <a:r>
              <a:rPr lang="en-US" sz="3000" dirty="0"/>
              <a:t> the ellipse is.</a:t>
            </a:r>
          </a:p>
        </p:txBody>
      </p:sp>
    </p:spTree>
    <p:extLst>
      <p:ext uri="{BB962C8B-B14F-4D97-AF65-F5344CB8AC3E}">
        <p14:creationId xmlns:p14="http://schemas.microsoft.com/office/powerpoint/2010/main" val="114105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A3BF56-A924-A841-A06F-73BCC098A890}"/>
              </a:ext>
            </a:extLst>
          </p:cNvPr>
          <p:cNvSpPr>
            <a:spLocks noGrp="1"/>
          </p:cNvSpPr>
          <p:nvPr>
            <p:ph type="title"/>
          </p:nvPr>
        </p:nvSpPr>
        <p:spPr>
          <a:xfrm>
            <a:off x="1266091" y="94956"/>
            <a:ext cx="7118254" cy="534571"/>
          </a:xfrm>
          <a:solidFill>
            <a:schemeClr val="accent6">
              <a:lumMod val="40000"/>
              <a:lumOff val="60000"/>
            </a:schemeClr>
          </a:solidFill>
          <a:ln>
            <a:solidFill>
              <a:schemeClr val="tx1"/>
            </a:solidFill>
          </a:ln>
        </p:spPr>
        <p:txBody>
          <a:bodyPr>
            <a:normAutofit fontScale="90000"/>
          </a:bodyPr>
          <a:lstStyle/>
          <a:p>
            <a:r>
              <a:rPr lang="en-US" sz="3500" b="1" dirty="0"/>
              <a:t>Kepler’s 1</a:t>
            </a:r>
            <a:r>
              <a:rPr lang="en-US" sz="3500" b="1" baseline="30000" dirty="0"/>
              <a:t>st</a:t>
            </a:r>
            <a:r>
              <a:rPr lang="en-US" sz="3500" b="1" dirty="0"/>
              <a:t> Law of Planetary Motion</a:t>
            </a:r>
            <a:endParaRPr lang="en-US" sz="3500" dirty="0"/>
          </a:p>
        </p:txBody>
      </p:sp>
      <p:sp>
        <p:nvSpPr>
          <p:cNvPr id="5" name="Content Placeholder 2">
            <a:extLst>
              <a:ext uri="{FF2B5EF4-FFF2-40B4-BE49-F238E27FC236}">
                <a16:creationId xmlns:a16="http://schemas.microsoft.com/office/drawing/2014/main" id="{CDAD3EDD-9BF2-9F46-A1CE-F45309EE62ED}"/>
              </a:ext>
            </a:extLst>
          </p:cNvPr>
          <p:cNvSpPr>
            <a:spLocks noGrp="1"/>
          </p:cNvSpPr>
          <p:nvPr>
            <p:ph idx="1"/>
          </p:nvPr>
        </p:nvSpPr>
        <p:spPr>
          <a:xfrm>
            <a:off x="112541" y="728003"/>
            <a:ext cx="8876714" cy="4688059"/>
          </a:xfrm>
          <a:solidFill>
            <a:schemeClr val="bg1"/>
          </a:solidFill>
        </p:spPr>
        <p:txBody>
          <a:bodyPr>
            <a:normAutofit fontScale="85000" lnSpcReduction="10000"/>
          </a:bodyPr>
          <a:lstStyle/>
          <a:p>
            <a:pPr marL="0" indent="0" algn="ctr">
              <a:buNone/>
            </a:pPr>
            <a:r>
              <a:rPr lang="en-US" sz="3900" b="1" u="sng" dirty="0">
                <a:solidFill>
                  <a:srgbClr val="FF0000"/>
                </a:solidFill>
              </a:rPr>
              <a:t>Ellipses have eccentricity.</a:t>
            </a:r>
          </a:p>
          <a:p>
            <a:pPr marL="0" indent="0">
              <a:buNone/>
            </a:pPr>
            <a:r>
              <a:rPr lang="en-US" sz="3900" dirty="0"/>
              <a:t>Eccentricity is the measurement of how </a:t>
            </a:r>
            <a:r>
              <a:rPr lang="en-US" sz="3900" u="sng" dirty="0">
                <a:solidFill>
                  <a:schemeClr val="tx2">
                    <a:lumMod val="50000"/>
                  </a:schemeClr>
                </a:solidFill>
              </a:rPr>
              <a:t>elongated</a:t>
            </a:r>
            <a:r>
              <a:rPr lang="en-US" sz="3900" dirty="0"/>
              <a:t> a closed circle is and is measured from the foci to the length of the major (longer) axis. </a:t>
            </a:r>
          </a:p>
          <a:p>
            <a:r>
              <a:rPr lang="en-US" sz="3900" dirty="0"/>
              <a:t>Eccentricity is measured in values of </a:t>
            </a:r>
            <a:r>
              <a:rPr lang="en-US" sz="3900" u="sng" dirty="0">
                <a:solidFill>
                  <a:srgbClr val="0070C0"/>
                </a:solidFill>
              </a:rPr>
              <a:t>0 to 1</a:t>
            </a:r>
          </a:p>
          <a:p>
            <a:r>
              <a:rPr lang="en-US" sz="3900" dirty="0"/>
              <a:t>A </a:t>
            </a:r>
            <a:r>
              <a:rPr lang="en-US" sz="3900" u="sng" dirty="0">
                <a:solidFill>
                  <a:schemeClr val="bg2">
                    <a:lumMod val="75000"/>
                  </a:schemeClr>
                </a:solidFill>
              </a:rPr>
              <a:t>perfect circle </a:t>
            </a:r>
            <a:r>
              <a:rPr lang="en-US" sz="3900" dirty="0"/>
              <a:t>has only a single focus and an eccentricity of </a:t>
            </a:r>
            <a:r>
              <a:rPr lang="en-US" sz="3900" u="sng" dirty="0">
                <a:solidFill>
                  <a:schemeClr val="bg2">
                    <a:lumMod val="75000"/>
                  </a:schemeClr>
                </a:solidFill>
              </a:rPr>
              <a:t>zero</a:t>
            </a:r>
            <a:r>
              <a:rPr lang="en-US" sz="3900" dirty="0"/>
              <a:t>.</a:t>
            </a:r>
          </a:p>
          <a:p>
            <a:r>
              <a:rPr lang="en-US" sz="3900" dirty="0"/>
              <a:t>Ellipses can have a value of 0.1 to 1. The </a:t>
            </a:r>
            <a:r>
              <a:rPr lang="en-US" sz="3900" u="sng" dirty="0">
                <a:solidFill>
                  <a:schemeClr val="accent6">
                    <a:lumMod val="50000"/>
                  </a:schemeClr>
                </a:solidFill>
              </a:rPr>
              <a:t>greater the value, the more elongated the ellipse is. </a:t>
            </a:r>
          </a:p>
        </p:txBody>
      </p:sp>
      <p:pic>
        <p:nvPicPr>
          <p:cNvPr id="2" name="Picture 1">
            <a:extLst>
              <a:ext uri="{FF2B5EF4-FFF2-40B4-BE49-F238E27FC236}">
                <a16:creationId xmlns:a16="http://schemas.microsoft.com/office/drawing/2014/main" id="{A2699957-55D4-0D4C-A7B3-2175CF7FD648}"/>
              </a:ext>
            </a:extLst>
          </p:cNvPr>
          <p:cNvPicPr>
            <a:picLocks noChangeAspect="1"/>
          </p:cNvPicPr>
          <p:nvPr/>
        </p:nvPicPr>
        <p:blipFill>
          <a:blip r:embed="rId2"/>
          <a:stretch>
            <a:fillRect/>
          </a:stretch>
        </p:blipFill>
        <p:spPr>
          <a:xfrm>
            <a:off x="281354" y="5416062"/>
            <a:ext cx="1417320" cy="1417320"/>
          </a:xfrm>
          <a:prstGeom prst="rect">
            <a:avLst/>
          </a:prstGeom>
        </p:spPr>
      </p:pic>
      <p:pic>
        <p:nvPicPr>
          <p:cNvPr id="3" name="Picture 2">
            <a:extLst>
              <a:ext uri="{FF2B5EF4-FFF2-40B4-BE49-F238E27FC236}">
                <a16:creationId xmlns:a16="http://schemas.microsoft.com/office/drawing/2014/main" id="{EE5BE5B6-9DA2-4B4D-A7A9-800F1624293B}"/>
              </a:ext>
            </a:extLst>
          </p:cNvPr>
          <p:cNvPicPr>
            <a:picLocks noChangeAspect="1"/>
          </p:cNvPicPr>
          <p:nvPr/>
        </p:nvPicPr>
        <p:blipFill>
          <a:blip r:embed="rId3"/>
          <a:stretch>
            <a:fillRect/>
          </a:stretch>
        </p:blipFill>
        <p:spPr>
          <a:xfrm>
            <a:off x="2129497" y="5167327"/>
            <a:ext cx="3024554" cy="2139872"/>
          </a:xfrm>
          <a:prstGeom prst="rect">
            <a:avLst/>
          </a:prstGeom>
        </p:spPr>
      </p:pic>
      <p:sp>
        <p:nvSpPr>
          <p:cNvPr id="7" name="Title 1">
            <a:extLst>
              <a:ext uri="{FF2B5EF4-FFF2-40B4-BE49-F238E27FC236}">
                <a16:creationId xmlns:a16="http://schemas.microsoft.com/office/drawing/2014/main" id="{F86D3A8D-A0D7-C34A-9623-C5761337C10C}"/>
              </a:ext>
            </a:extLst>
          </p:cNvPr>
          <p:cNvSpPr txBox="1">
            <a:spLocks/>
          </p:cNvSpPr>
          <p:nvPr/>
        </p:nvSpPr>
        <p:spPr>
          <a:xfrm>
            <a:off x="5584874" y="5505750"/>
            <a:ext cx="3404381" cy="1237943"/>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500" dirty="0"/>
              <a:t>Which shape is most eccentric? Which shape has an eccentricity of zero?</a:t>
            </a:r>
          </a:p>
        </p:txBody>
      </p:sp>
    </p:spTree>
    <p:extLst>
      <p:ext uri="{BB962C8B-B14F-4D97-AF65-F5344CB8AC3E}">
        <p14:creationId xmlns:p14="http://schemas.microsoft.com/office/powerpoint/2010/main" val="344447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A3BF56-A924-A841-A06F-73BCC098A890}"/>
              </a:ext>
            </a:extLst>
          </p:cNvPr>
          <p:cNvSpPr>
            <a:spLocks noGrp="1"/>
          </p:cNvSpPr>
          <p:nvPr>
            <p:ph type="title"/>
          </p:nvPr>
        </p:nvSpPr>
        <p:spPr>
          <a:xfrm>
            <a:off x="112540" y="56272"/>
            <a:ext cx="8876715" cy="661181"/>
          </a:xfrm>
          <a:solidFill>
            <a:schemeClr val="accent6">
              <a:lumMod val="40000"/>
              <a:lumOff val="60000"/>
            </a:schemeClr>
          </a:solidFill>
          <a:ln>
            <a:solidFill>
              <a:schemeClr val="tx1"/>
            </a:solidFill>
          </a:ln>
        </p:spPr>
        <p:txBody>
          <a:bodyPr>
            <a:normAutofit/>
          </a:bodyPr>
          <a:lstStyle/>
          <a:p>
            <a:r>
              <a:rPr lang="en-US" sz="3500" b="1" dirty="0"/>
              <a:t>Kepler’s 1</a:t>
            </a:r>
            <a:r>
              <a:rPr lang="en-US" sz="3500" b="1" baseline="30000" dirty="0"/>
              <a:t>st</a:t>
            </a:r>
            <a:r>
              <a:rPr lang="en-US" sz="3500" b="1" dirty="0"/>
              <a:t> Law of Planetary Motion</a:t>
            </a:r>
            <a:endParaRPr lang="en-US" sz="3500" dirty="0"/>
          </a:p>
        </p:txBody>
      </p:sp>
      <p:sp>
        <p:nvSpPr>
          <p:cNvPr id="5" name="Content Placeholder 2">
            <a:extLst>
              <a:ext uri="{FF2B5EF4-FFF2-40B4-BE49-F238E27FC236}">
                <a16:creationId xmlns:a16="http://schemas.microsoft.com/office/drawing/2014/main" id="{CDAD3EDD-9BF2-9F46-A1CE-F45309EE62ED}"/>
              </a:ext>
            </a:extLst>
          </p:cNvPr>
          <p:cNvSpPr>
            <a:spLocks noGrp="1"/>
          </p:cNvSpPr>
          <p:nvPr>
            <p:ph idx="1"/>
          </p:nvPr>
        </p:nvSpPr>
        <p:spPr>
          <a:xfrm>
            <a:off x="70335" y="798339"/>
            <a:ext cx="8918919" cy="2380957"/>
          </a:xfrm>
          <a:solidFill>
            <a:srgbClr val="FFFFC5"/>
          </a:solidFill>
          <a:ln>
            <a:solidFill>
              <a:schemeClr val="tx1"/>
            </a:solidFill>
          </a:ln>
        </p:spPr>
        <p:txBody>
          <a:bodyPr>
            <a:normAutofit fontScale="77500" lnSpcReduction="20000"/>
          </a:bodyPr>
          <a:lstStyle/>
          <a:p>
            <a:pPr marL="0" indent="0" algn="ctr">
              <a:buNone/>
            </a:pPr>
            <a:r>
              <a:rPr lang="en-US" sz="3900" b="1" dirty="0"/>
              <a:t>The value of eccentricity is easy to find using the formula E = d / L</a:t>
            </a:r>
          </a:p>
          <a:p>
            <a:pPr marL="0" indent="0">
              <a:buNone/>
            </a:pPr>
            <a:r>
              <a:rPr lang="en-US" sz="3900" dirty="0"/>
              <a:t>E = </a:t>
            </a:r>
            <a:r>
              <a:rPr lang="en-US" sz="3900" u="sng" dirty="0">
                <a:solidFill>
                  <a:schemeClr val="accent6">
                    <a:lumMod val="50000"/>
                  </a:schemeClr>
                </a:solidFill>
              </a:rPr>
              <a:t>eccentricity</a:t>
            </a:r>
          </a:p>
          <a:p>
            <a:pPr marL="0" indent="0">
              <a:buNone/>
            </a:pPr>
            <a:r>
              <a:rPr lang="en-US" sz="3900" dirty="0"/>
              <a:t>d = </a:t>
            </a:r>
            <a:r>
              <a:rPr lang="en-US" sz="3900" u="sng" dirty="0">
                <a:solidFill>
                  <a:schemeClr val="accent6">
                    <a:lumMod val="50000"/>
                  </a:schemeClr>
                </a:solidFill>
              </a:rPr>
              <a:t>distance between 2 foci</a:t>
            </a:r>
          </a:p>
          <a:p>
            <a:pPr marL="0" indent="0">
              <a:buNone/>
            </a:pPr>
            <a:r>
              <a:rPr lang="en-US" sz="3900" dirty="0"/>
              <a:t>L = </a:t>
            </a:r>
            <a:r>
              <a:rPr lang="en-US" sz="3900" u="sng" dirty="0">
                <a:solidFill>
                  <a:schemeClr val="accent6">
                    <a:lumMod val="50000"/>
                  </a:schemeClr>
                </a:solidFill>
              </a:rPr>
              <a:t>length of the major axis</a:t>
            </a:r>
          </a:p>
        </p:txBody>
      </p:sp>
      <p:sp>
        <p:nvSpPr>
          <p:cNvPr id="6" name="Content Placeholder 2">
            <a:extLst>
              <a:ext uri="{FF2B5EF4-FFF2-40B4-BE49-F238E27FC236}">
                <a16:creationId xmlns:a16="http://schemas.microsoft.com/office/drawing/2014/main" id="{AA18F1FD-CF08-7D4B-B4D2-7FB02E989969}"/>
              </a:ext>
            </a:extLst>
          </p:cNvPr>
          <p:cNvSpPr txBox="1">
            <a:spLocks/>
          </p:cNvSpPr>
          <p:nvPr/>
        </p:nvSpPr>
        <p:spPr>
          <a:xfrm>
            <a:off x="70335" y="3334328"/>
            <a:ext cx="4951829" cy="3351629"/>
          </a:xfrm>
          <a:prstGeom prst="rect">
            <a:avLst/>
          </a:prstGeom>
          <a:solidFill>
            <a:schemeClr val="accent3"/>
          </a:solidFill>
          <a:ln>
            <a:solidFill>
              <a:schemeClr val="tx1"/>
            </a:solidFill>
          </a:ln>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3900" dirty="0"/>
              <a:t>To find the eccentricity, follow these steps:</a:t>
            </a:r>
          </a:p>
          <a:p>
            <a:pPr marL="742950" indent="-742950">
              <a:buFont typeface="Arial"/>
              <a:buAutoNum type="arabicParenR"/>
            </a:pPr>
            <a:r>
              <a:rPr lang="en-US" sz="3900" dirty="0"/>
              <a:t>Measure the distance between the foci</a:t>
            </a:r>
          </a:p>
          <a:p>
            <a:pPr marL="742950" indent="-742950">
              <a:buFont typeface="Arial"/>
              <a:buAutoNum type="arabicParenR"/>
            </a:pPr>
            <a:r>
              <a:rPr lang="en-US" sz="3900" dirty="0"/>
              <a:t>Measure the distance of the long major axis</a:t>
            </a:r>
          </a:p>
          <a:p>
            <a:pPr marL="742950" indent="-742950">
              <a:buFont typeface="Arial"/>
              <a:buAutoNum type="arabicParenR"/>
            </a:pPr>
            <a:r>
              <a:rPr lang="en-US" sz="3900" dirty="0"/>
              <a:t>Divide the distance between the two foci (d) by the length of the major axis (L)</a:t>
            </a:r>
          </a:p>
        </p:txBody>
      </p:sp>
      <p:sp>
        <p:nvSpPr>
          <p:cNvPr id="9" name="Text Box 12">
            <a:extLst>
              <a:ext uri="{FF2B5EF4-FFF2-40B4-BE49-F238E27FC236}">
                <a16:creationId xmlns:a16="http://schemas.microsoft.com/office/drawing/2014/main" id="{DDCC57F7-DF91-8044-9F81-A63902765583}"/>
              </a:ext>
            </a:extLst>
          </p:cNvPr>
          <p:cNvSpPr txBox="1"/>
          <p:nvPr/>
        </p:nvSpPr>
        <p:spPr>
          <a:xfrm>
            <a:off x="5280657" y="5442720"/>
            <a:ext cx="3548578" cy="703096"/>
          </a:xfrm>
          <a:prstGeom prst="rect">
            <a:avLst/>
          </a:prstGeom>
          <a:noFill/>
          <a:ln>
            <a:noFill/>
          </a:ln>
          <a:effectLst/>
          <a:extLst>
            <a:ext uri="{C572A759-6A51-4108-AA02-DFA0A04FC94B}">
              <ma14:wrappingTextBox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ma14="http://schemas.microsoft.com/office/mac/drawingml/2011/main"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200" i="1" dirty="0">
                <a:effectLst/>
                <a:ea typeface="MS Mincho" panose="02020609040205080304" pitchFamily="49" charset="-128"/>
                <a:cs typeface="Times New Roman" panose="02020603050405020304" pitchFamily="18" charset="0"/>
              </a:rPr>
              <a:t>Line A-B represents the major axis. F1 and F2 represent the foci. Label these points on your paper</a:t>
            </a:r>
            <a:endParaRPr lang="en-US" sz="2200" dirty="0">
              <a:effectLst/>
              <a:ea typeface="MS Mincho" panose="02020609040205080304" pitchFamily="49" charset="-128"/>
              <a:cs typeface="Times New Roman" panose="02020603050405020304" pitchFamily="18" charset="0"/>
            </a:endParaRPr>
          </a:p>
        </p:txBody>
      </p:sp>
      <p:pic>
        <p:nvPicPr>
          <p:cNvPr id="2" name="Picture 1">
            <a:extLst>
              <a:ext uri="{FF2B5EF4-FFF2-40B4-BE49-F238E27FC236}">
                <a16:creationId xmlns:a16="http://schemas.microsoft.com/office/drawing/2014/main" id="{936B0A9F-F78E-B941-A5FF-7936910C14C8}"/>
              </a:ext>
            </a:extLst>
          </p:cNvPr>
          <p:cNvPicPr>
            <a:picLocks noChangeAspect="1"/>
          </p:cNvPicPr>
          <p:nvPr/>
        </p:nvPicPr>
        <p:blipFill>
          <a:blip r:embed="rId3"/>
          <a:stretch>
            <a:fillRect/>
          </a:stretch>
        </p:blipFill>
        <p:spPr>
          <a:xfrm>
            <a:off x="5104855" y="3200615"/>
            <a:ext cx="3900182" cy="2409379"/>
          </a:xfrm>
          <a:prstGeom prst="rect">
            <a:avLst/>
          </a:prstGeom>
        </p:spPr>
      </p:pic>
      <p:pic>
        <p:nvPicPr>
          <p:cNvPr id="10" name="Picture 9">
            <a:extLst>
              <a:ext uri="{FF2B5EF4-FFF2-40B4-BE49-F238E27FC236}">
                <a16:creationId xmlns:a16="http://schemas.microsoft.com/office/drawing/2014/main" id="{D9DF1EB9-2665-1143-8021-A05D5BD614F9}"/>
              </a:ext>
            </a:extLst>
          </p:cNvPr>
          <p:cNvPicPr>
            <a:picLocks noChangeAspect="1"/>
          </p:cNvPicPr>
          <p:nvPr/>
        </p:nvPicPr>
        <p:blipFill>
          <a:blip r:embed="rId4"/>
          <a:stretch>
            <a:fillRect/>
          </a:stretch>
        </p:blipFill>
        <p:spPr>
          <a:xfrm>
            <a:off x="6510746" y="1412114"/>
            <a:ext cx="2318489" cy="1547444"/>
          </a:xfrm>
          <a:prstGeom prst="rect">
            <a:avLst/>
          </a:prstGeom>
        </p:spPr>
      </p:pic>
    </p:spTree>
    <p:extLst>
      <p:ext uri="{BB962C8B-B14F-4D97-AF65-F5344CB8AC3E}">
        <p14:creationId xmlns:p14="http://schemas.microsoft.com/office/powerpoint/2010/main" val="346167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0DFD47-2D57-864D-AA06-94E37ED65CC5}"/>
              </a:ext>
            </a:extLst>
          </p:cNvPr>
          <p:cNvSpPr txBox="1"/>
          <p:nvPr/>
        </p:nvSpPr>
        <p:spPr>
          <a:xfrm>
            <a:off x="0" y="11852"/>
            <a:ext cx="9144000" cy="938719"/>
          </a:xfrm>
          <a:prstGeom prst="rect">
            <a:avLst/>
          </a:prstGeom>
          <a:noFill/>
          <a:ln>
            <a:noFill/>
          </a:ln>
        </p:spPr>
        <p:txBody>
          <a:bodyPr wrap="square" rtlCol="0">
            <a:spAutoFit/>
          </a:bodyPr>
          <a:lstStyle/>
          <a:p>
            <a:pPr algn="ctr"/>
            <a:r>
              <a:rPr lang="en-US" sz="5500" b="1" dirty="0">
                <a:ln w="15875">
                  <a:noFill/>
                </a:ln>
                <a:solidFill>
                  <a:srgbClr val="B2D710"/>
                </a:solidFill>
                <a:latin typeface="Calibri" panose="020F0502020204030204" pitchFamily="34" charset="0"/>
                <a:cs typeface="Calibri" panose="020F0502020204030204" pitchFamily="34" charset="0"/>
              </a:rPr>
              <a:t>Kepler’s First Law of Motion</a:t>
            </a:r>
            <a:endParaRPr lang="en-US" sz="5500" b="1" i="1" dirty="0">
              <a:ln w="15875">
                <a:noFill/>
              </a:ln>
              <a:solidFill>
                <a:schemeClr val="accent2">
                  <a:lumMod val="60000"/>
                  <a:lumOff val="40000"/>
                </a:schemeClr>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EA4A41A-CA46-D14F-899F-47294E698293}"/>
              </a:ext>
            </a:extLst>
          </p:cNvPr>
          <p:cNvSpPr txBox="1"/>
          <p:nvPr/>
        </p:nvSpPr>
        <p:spPr>
          <a:xfrm>
            <a:off x="5298633" y="1720840"/>
            <a:ext cx="3715742" cy="1708160"/>
          </a:xfrm>
          <a:prstGeom prst="rect">
            <a:avLst/>
          </a:prstGeom>
          <a:noFill/>
        </p:spPr>
        <p:txBody>
          <a:bodyPr wrap="square" rtlCol="0">
            <a:spAutoFit/>
          </a:bodyPr>
          <a:lstStyle/>
          <a:p>
            <a:pPr algn="ctr"/>
            <a:r>
              <a:rPr lang="en-US" sz="3500" b="1" dirty="0">
                <a:solidFill>
                  <a:srgbClr val="00B0F0"/>
                </a:solidFill>
                <a:latin typeface="Calibri" panose="020F0502020204030204" pitchFamily="34" charset="0"/>
                <a:cs typeface="Calibri" panose="020F0502020204030204" pitchFamily="34" charset="0"/>
              </a:rPr>
              <a:t>Click on the movie clapboard to watch video!</a:t>
            </a:r>
          </a:p>
        </p:txBody>
      </p:sp>
      <p:pic>
        <p:nvPicPr>
          <p:cNvPr id="3" name="Picture 2">
            <a:hlinkClick r:id="rId3"/>
            <a:extLst>
              <a:ext uri="{FF2B5EF4-FFF2-40B4-BE49-F238E27FC236}">
                <a16:creationId xmlns:a16="http://schemas.microsoft.com/office/drawing/2014/main" id="{92E2EF6D-1578-7346-A450-1E629ECEC2F5}"/>
              </a:ext>
            </a:extLst>
          </p:cNvPr>
          <p:cNvPicPr>
            <a:picLocks noChangeAspect="1"/>
          </p:cNvPicPr>
          <p:nvPr/>
        </p:nvPicPr>
        <p:blipFill>
          <a:blip r:embed="rId4"/>
          <a:stretch>
            <a:fillRect/>
          </a:stretch>
        </p:blipFill>
        <p:spPr>
          <a:xfrm>
            <a:off x="603175" y="1234411"/>
            <a:ext cx="4695458" cy="4695458"/>
          </a:xfrm>
          <a:prstGeom prst="rect">
            <a:avLst/>
          </a:prstGeom>
        </p:spPr>
      </p:pic>
      <p:pic>
        <p:nvPicPr>
          <p:cNvPr id="6" name="Picture 5">
            <a:extLst>
              <a:ext uri="{FF2B5EF4-FFF2-40B4-BE49-F238E27FC236}">
                <a16:creationId xmlns:a16="http://schemas.microsoft.com/office/drawing/2014/main" id="{613CD3DD-E9F9-9646-832B-8EE8EF40E8E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3" b="98846" l="0" r="99621"/>
                    </a14:imgEffect>
                  </a14:imgLayer>
                </a14:imgProps>
              </a:ext>
            </a:extLst>
          </a:blip>
          <a:stretch>
            <a:fillRect/>
          </a:stretch>
        </p:blipFill>
        <p:spPr>
          <a:xfrm flipH="1">
            <a:off x="6236279" y="3965478"/>
            <a:ext cx="2907721" cy="2863666"/>
          </a:xfrm>
          <a:prstGeom prst="rect">
            <a:avLst/>
          </a:prstGeom>
        </p:spPr>
      </p:pic>
    </p:spTree>
    <p:extLst>
      <p:ext uri="{BB962C8B-B14F-4D97-AF65-F5344CB8AC3E}">
        <p14:creationId xmlns:p14="http://schemas.microsoft.com/office/powerpoint/2010/main" val="2171148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A3BF56-A924-A841-A06F-73BCC098A890}"/>
              </a:ext>
            </a:extLst>
          </p:cNvPr>
          <p:cNvSpPr>
            <a:spLocks noGrp="1"/>
          </p:cNvSpPr>
          <p:nvPr>
            <p:ph type="title"/>
          </p:nvPr>
        </p:nvSpPr>
        <p:spPr>
          <a:xfrm>
            <a:off x="112540" y="56272"/>
            <a:ext cx="8876715" cy="573257"/>
          </a:xfrm>
          <a:solidFill>
            <a:schemeClr val="accent4">
              <a:lumMod val="60000"/>
              <a:lumOff val="40000"/>
            </a:schemeClr>
          </a:solidFill>
          <a:ln>
            <a:solidFill>
              <a:schemeClr val="tx1"/>
            </a:solidFill>
          </a:ln>
        </p:spPr>
        <p:txBody>
          <a:bodyPr>
            <a:normAutofit fontScale="90000"/>
          </a:bodyPr>
          <a:lstStyle/>
          <a:p>
            <a:r>
              <a:rPr lang="en-US" sz="3500" b="1" dirty="0"/>
              <a:t>Kepler’s 2</a:t>
            </a:r>
            <a:r>
              <a:rPr lang="en-US" sz="3500" b="1" baseline="30000" dirty="0"/>
              <a:t>nd</a:t>
            </a:r>
            <a:r>
              <a:rPr lang="en-US" sz="3500" b="1" dirty="0"/>
              <a:t> Law of Planetary Motion</a:t>
            </a:r>
            <a:endParaRPr lang="en-US" sz="3500" dirty="0"/>
          </a:p>
        </p:txBody>
      </p:sp>
      <p:sp>
        <p:nvSpPr>
          <p:cNvPr id="5" name="Content Placeholder 2">
            <a:extLst>
              <a:ext uri="{FF2B5EF4-FFF2-40B4-BE49-F238E27FC236}">
                <a16:creationId xmlns:a16="http://schemas.microsoft.com/office/drawing/2014/main" id="{CDAD3EDD-9BF2-9F46-A1CE-F45309EE62ED}"/>
              </a:ext>
            </a:extLst>
          </p:cNvPr>
          <p:cNvSpPr>
            <a:spLocks noGrp="1"/>
          </p:cNvSpPr>
          <p:nvPr>
            <p:ph idx="1"/>
          </p:nvPr>
        </p:nvSpPr>
        <p:spPr>
          <a:xfrm>
            <a:off x="112540" y="747109"/>
            <a:ext cx="8876714" cy="5991316"/>
          </a:xfrm>
          <a:solidFill>
            <a:schemeClr val="bg1"/>
          </a:solidFill>
        </p:spPr>
        <p:txBody>
          <a:bodyPr>
            <a:noAutofit/>
          </a:bodyPr>
          <a:lstStyle/>
          <a:p>
            <a:pPr marL="0" indent="0">
              <a:buNone/>
            </a:pPr>
            <a:r>
              <a:rPr lang="en-US" sz="2800" dirty="0"/>
              <a:t>Kepler noticed that the speed of Mars in its orbit changes in predictable ways. </a:t>
            </a:r>
          </a:p>
          <a:p>
            <a:r>
              <a:rPr lang="en-US" sz="2800" dirty="0"/>
              <a:t>As Mars approaches </a:t>
            </a:r>
            <a:r>
              <a:rPr lang="en-US" sz="2800" u="sng" dirty="0">
                <a:solidFill>
                  <a:schemeClr val="accent6">
                    <a:lumMod val="50000"/>
                  </a:schemeClr>
                </a:solidFill>
              </a:rPr>
              <a:t>perihelion, it speeds up</a:t>
            </a:r>
            <a:r>
              <a:rPr lang="en-US" sz="2800" dirty="0"/>
              <a:t>. </a:t>
            </a:r>
          </a:p>
          <a:p>
            <a:r>
              <a:rPr lang="en-US" sz="2800" dirty="0"/>
              <a:t>As it approaches </a:t>
            </a:r>
            <a:r>
              <a:rPr lang="en-US" sz="2800" u="sng" dirty="0">
                <a:solidFill>
                  <a:schemeClr val="accent6">
                    <a:lumMod val="50000"/>
                  </a:schemeClr>
                </a:solidFill>
              </a:rPr>
              <a:t>aphelion, it slows down</a:t>
            </a:r>
            <a:r>
              <a:rPr lang="en-US" sz="2800" dirty="0"/>
              <a:t>.</a:t>
            </a:r>
          </a:p>
          <a:p>
            <a:pPr marL="457200" indent="-457200">
              <a:buFont typeface="Arial" panose="020B0604020202020204" pitchFamily="34" charset="0"/>
              <a:buChar char="•"/>
            </a:pPr>
            <a:r>
              <a:rPr lang="en-US" sz="2800" dirty="0"/>
              <a:t>Perihelion: the point in a planet’s orbit </a:t>
            </a:r>
            <a:r>
              <a:rPr lang="en-US" sz="2800" u="sng" dirty="0">
                <a:solidFill>
                  <a:schemeClr val="tx2">
                    <a:lumMod val="50000"/>
                  </a:schemeClr>
                </a:solidFill>
              </a:rPr>
              <a:t>closest to the sun </a:t>
            </a:r>
          </a:p>
          <a:p>
            <a:pPr marL="857250" lvl="1" indent="-457200">
              <a:buFont typeface="Arial" panose="020B0604020202020204" pitchFamily="34" charset="0"/>
              <a:buChar char="•"/>
            </a:pPr>
            <a:r>
              <a:rPr lang="en-US" dirty="0">
                <a:cs typeface="Calibri"/>
              </a:rPr>
              <a:t>On Earth: </a:t>
            </a:r>
            <a:r>
              <a:rPr lang="en-US" u="sng" dirty="0">
                <a:solidFill>
                  <a:schemeClr val="tx2">
                    <a:lumMod val="50000"/>
                  </a:schemeClr>
                </a:solidFill>
                <a:cs typeface="Calibri"/>
              </a:rPr>
              <a:t>147 million km</a:t>
            </a:r>
          </a:p>
          <a:p>
            <a:pPr marL="857250" lvl="1" indent="-457200">
              <a:buFont typeface="Arial" panose="020B0604020202020204" pitchFamily="34" charset="0"/>
              <a:buChar char="•"/>
            </a:pPr>
            <a:r>
              <a:rPr lang="en-US" dirty="0">
                <a:cs typeface="Calibri"/>
              </a:rPr>
              <a:t>Occurs annually on </a:t>
            </a:r>
            <a:r>
              <a:rPr lang="en-US" u="sng" dirty="0">
                <a:solidFill>
                  <a:schemeClr val="tx2">
                    <a:lumMod val="50000"/>
                  </a:schemeClr>
                </a:solidFill>
                <a:cs typeface="Calibri"/>
              </a:rPr>
              <a:t>Jan 3</a:t>
            </a:r>
          </a:p>
          <a:p>
            <a:pPr marL="457200" indent="-457200">
              <a:buFont typeface="Arial" panose="020B0604020202020204" pitchFamily="34" charset="0"/>
              <a:buChar char="•"/>
            </a:pPr>
            <a:r>
              <a:rPr lang="en-US" sz="2800" dirty="0"/>
              <a:t>Aphelion: the point in a planet’s orbit </a:t>
            </a:r>
            <a:r>
              <a:rPr lang="en-US" sz="2800" u="sng" dirty="0">
                <a:solidFill>
                  <a:srgbClr val="7030A0"/>
                </a:solidFill>
              </a:rPr>
              <a:t>farthest away </a:t>
            </a:r>
            <a:r>
              <a:rPr lang="en-US" sz="2800" dirty="0"/>
              <a:t>from the sun</a:t>
            </a:r>
          </a:p>
          <a:p>
            <a:pPr marL="857250" lvl="1" indent="-457200">
              <a:buFont typeface="Arial" panose="020B0604020202020204" pitchFamily="34" charset="0"/>
              <a:buChar char="•"/>
            </a:pPr>
            <a:r>
              <a:rPr lang="en-US" dirty="0">
                <a:cs typeface="Calibri"/>
              </a:rPr>
              <a:t>On Earth: </a:t>
            </a:r>
            <a:r>
              <a:rPr lang="en-US" u="sng" dirty="0">
                <a:solidFill>
                  <a:srgbClr val="7030A0"/>
                </a:solidFill>
                <a:cs typeface="Calibri"/>
              </a:rPr>
              <a:t>152 million km</a:t>
            </a:r>
          </a:p>
          <a:p>
            <a:pPr marL="857250" lvl="1" indent="-457200">
              <a:buFont typeface="Arial" panose="020B0604020202020204" pitchFamily="34" charset="0"/>
              <a:buChar char="•"/>
            </a:pPr>
            <a:r>
              <a:rPr lang="en-US" dirty="0">
                <a:cs typeface="Calibri"/>
              </a:rPr>
              <a:t>Occurs annually on </a:t>
            </a:r>
            <a:r>
              <a:rPr lang="en-US" u="sng" dirty="0">
                <a:solidFill>
                  <a:srgbClr val="7030A0"/>
                </a:solidFill>
                <a:cs typeface="Calibri"/>
              </a:rPr>
              <a:t>July 4</a:t>
            </a:r>
          </a:p>
          <a:p>
            <a:pPr marL="457200" indent="-457200">
              <a:buFont typeface="Arial" panose="020B0604020202020204" pitchFamily="34" charset="0"/>
              <a:buChar char="•"/>
            </a:pPr>
            <a:endParaRPr lang="en-US" sz="2800" dirty="0"/>
          </a:p>
          <a:p>
            <a:pPr lvl="1"/>
            <a:endParaRPr lang="en-US" dirty="0"/>
          </a:p>
          <a:p>
            <a:pPr lvl="1"/>
            <a:endParaRPr lang="en-US" dirty="0"/>
          </a:p>
        </p:txBody>
      </p:sp>
      <p:pic>
        <p:nvPicPr>
          <p:cNvPr id="2" name="Picture 1">
            <a:extLst>
              <a:ext uri="{FF2B5EF4-FFF2-40B4-BE49-F238E27FC236}">
                <a16:creationId xmlns:a16="http://schemas.microsoft.com/office/drawing/2014/main" id="{26E72B20-8888-6248-B4C6-CDC6D8A3D36E}"/>
              </a:ext>
            </a:extLst>
          </p:cNvPr>
          <p:cNvPicPr>
            <a:picLocks noChangeAspect="1"/>
          </p:cNvPicPr>
          <p:nvPr/>
        </p:nvPicPr>
        <p:blipFill>
          <a:blip r:embed="rId3"/>
          <a:stretch>
            <a:fillRect/>
          </a:stretch>
        </p:blipFill>
        <p:spPr>
          <a:xfrm>
            <a:off x="5093385" y="4710889"/>
            <a:ext cx="3571755" cy="1432283"/>
          </a:xfrm>
          <a:prstGeom prst="rect">
            <a:avLst/>
          </a:prstGeom>
        </p:spPr>
      </p:pic>
      <p:sp>
        <p:nvSpPr>
          <p:cNvPr id="6" name="Text Box 12">
            <a:extLst>
              <a:ext uri="{FF2B5EF4-FFF2-40B4-BE49-F238E27FC236}">
                <a16:creationId xmlns:a16="http://schemas.microsoft.com/office/drawing/2014/main" id="{F8BBFA48-243F-8549-9F01-8C1252CA67AB}"/>
              </a:ext>
            </a:extLst>
          </p:cNvPr>
          <p:cNvSpPr txBox="1"/>
          <p:nvPr/>
        </p:nvSpPr>
        <p:spPr>
          <a:xfrm>
            <a:off x="5093385" y="6035329"/>
            <a:ext cx="3548578" cy="703096"/>
          </a:xfrm>
          <a:prstGeom prst="rect">
            <a:avLst/>
          </a:prstGeom>
          <a:noFill/>
          <a:ln>
            <a:noFill/>
          </a:ln>
          <a:effectLst/>
          <a:extLst>
            <a:ext uri="{C572A759-6A51-4108-AA02-DFA0A04FC94B}">
              <ma14:wrappingTextBox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ma14="http://schemas.microsoft.com/office/mac/drawingml/2011/main"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200" i="1" dirty="0">
                <a:effectLst/>
                <a:ea typeface="MS Mincho" panose="02020609040205080304" pitchFamily="49" charset="-128"/>
                <a:cs typeface="Times New Roman" panose="02020603050405020304" pitchFamily="18" charset="0"/>
              </a:rPr>
              <a:t>Label the Perihelion and Aphelion on your paper.</a:t>
            </a:r>
            <a:endParaRPr lang="en-US" sz="2200" dirty="0">
              <a:effectLst/>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48438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A3BF56-A924-A841-A06F-73BCC098A890}"/>
              </a:ext>
            </a:extLst>
          </p:cNvPr>
          <p:cNvSpPr>
            <a:spLocks noGrp="1"/>
          </p:cNvSpPr>
          <p:nvPr>
            <p:ph type="title"/>
          </p:nvPr>
        </p:nvSpPr>
        <p:spPr>
          <a:xfrm>
            <a:off x="112540" y="56272"/>
            <a:ext cx="8876715" cy="745588"/>
          </a:xfrm>
          <a:solidFill>
            <a:schemeClr val="accent4">
              <a:lumMod val="60000"/>
              <a:lumOff val="40000"/>
            </a:schemeClr>
          </a:solidFill>
          <a:ln>
            <a:solidFill>
              <a:schemeClr val="tx1"/>
            </a:solidFill>
          </a:ln>
        </p:spPr>
        <p:txBody>
          <a:bodyPr>
            <a:normAutofit/>
          </a:bodyPr>
          <a:lstStyle/>
          <a:p>
            <a:r>
              <a:rPr lang="en-US" sz="3500" b="1" dirty="0"/>
              <a:t>Kepler’s 2</a:t>
            </a:r>
            <a:r>
              <a:rPr lang="en-US" sz="3500" b="1" baseline="30000" dirty="0"/>
              <a:t>nd</a:t>
            </a:r>
            <a:r>
              <a:rPr lang="en-US" sz="3500" b="1" dirty="0"/>
              <a:t> Law of Planetary Motion</a:t>
            </a:r>
            <a:endParaRPr lang="en-US" sz="3500" dirty="0"/>
          </a:p>
        </p:txBody>
      </p:sp>
      <p:sp>
        <p:nvSpPr>
          <p:cNvPr id="5" name="Content Placeholder 2">
            <a:extLst>
              <a:ext uri="{FF2B5EF4-FFF2-40B4-BE49-F238E27FC236}">
                <a16:creationId xmlns:a16="http://schemas.microsoft.com/office/drawing/2014/main" id="{CDAD3EDD-9BF2-9F46-A1CE-F45309EE62ED}"/>
              </a:ext>
            </a:extLst>
          </p:cNvPr>
          <p:cNvSpPr>
            <a:spLocks noGrp="1"/>
          </p:cNvSpPr>
          <p:nvPr>
            <p:ph idx="1"/>
          </p:nvPr>
        </p:nvSpPr>
        <p:spPr>
          <a:xfrm>
            <a:off x="112540" y="910882"/>
            <a:ext cx="8876714" cy="5841610"/>
          </a:xfrm>
          <a:solidFill>
            <a:schemeClr val="bg1"/>
          </a:solidFill>
        </p:spPr>
        <p:txBody>
          <a:bodyPr>
            <a:normAutofit/>
          </a:bodyPr>
          <a:lstStyle/>
          <a:p>
            <a:pPr marL="0" indent="0">
              <a:buNone/>
            </a:pPr>
            <a:r>
              <a:rPr lang="en-US" sz="2800" dirty="0"/>
              <a:t>Each planet revolves so that an imaginary line connecting it to the sun sweeps over </a:t>
            </a:r>
            <a:r>
              <a:rPr lang="en-US" sz="2800" u="sng" dirty="0">
                <a:solidFill>
                  <a:srgbClr val="7030A0"/>
                </a:solidFill>
              </a:rPr>
              <a:t>equal areas in equal time intervals</a:t>
            </a:r>
            <a:r>
              <a:rPr lang="en-US" sz="2800" dirty="0"/>
              <a:t>.</a:t>
            </a:r>
          </a:p>
          <a:p>
            <a:r>
              <a:rPr lang="en-US" sz="2700" dirty="0"/>
              <a:t>If a planet is to sweep equal areas in the same amount of time, it must move more </a:t>
            </a:r>
            <a:r>
              <a:rPr lang="en-US" sz="2700" u="sng" dirty="0">
                <a:solidFill>
                  <a:schemeClr val="accent6">
                    <a:lumMod val="50000"/>
                  </a:schemeClr>
                </a:solidFill>
              </a:rPr>
              <a:t>faster at perihelion</a:t>
            </a:r>
            <a:r>
              <a:rPr lang="en-US" sz="2700" dirty="0">
                <a:solidFill>
                  <a:schemeClr val="accent6">
                    <a:lumMod val="50000"/>
                  </a:schemeClr>
                </a:solidFill>
              </a:rPr>
              <a:t> </a:t>
            </a:r>
            <a:r>
              <a:rPr lang="en-US" sz="2700" dirty="0"/>
              <a:t>and </a:t>
            </a:r>
            <a:r>
              <a:rPr lang="en-US" sz="2700" u="sng" dirty="0">
                <a:solidFill>
                  <a:schemeClr val="accent6">
                    <a:lumMod val="50000"/>
                  </a:schemeClr>
                </a:solidFill>
              </a:rPr>
              <a:t>slower at aphelion.</a:t>
            </a:r>
          </a:p>
          <a:p>
            <a:pPr lvl="1"/>
            <a:r>
              <a:rPr lang="en-US" sz="2700" dirty="0"/>
              <a:t>The sun’s </a:t>
            </a:r>
            <a:r>
              <a:rPr lang="en-US" sz="2700" u="sng" dirty="0">
                <a:solidFill>
                  <a:schemeClr val="accent6">
                    <a:lumMod val="50000"/>
                  </a:schemeClr>
                </a:solidFill>
              </a:rPr>
              <a:t>gravity</a:t>
            </a:r>
            <a:r>
              <a:rPr lang="en-US" sz="2700" dirty="0"/>
              <a:t> pulls stronger on the planet when it is closest to it, causing it to move faster.</a:t>
            </a:r>
          </a:p>
          <a:p>
            <a:pPr lvl="1"/>
            <a:r>
              <a:rPr lang="en-US" sz="2700" dirty="0"/>
              <a:t>As </a:t>
            </a:r>
            <a:r>
              <a:rPr lang="en-US" sz="2700" u="sng" dirty="0">
                <a:solidFill>
                  <a:schemeClr val="accent6">
                    <a:lumMod val="50000"/>
                  </a:schemeClr>
                </a:solidFill>
              </a:rPr>
              <a:t>distance increase </a:t>
            </a:r>
            <a:r>
              <a:rPr lang="en-US" sz="2700" dirty="0"/>
              <a:t>between two objects, the force of </a:t>
            </a:r>
            <a:r>
              <a:rPr lang="en-US" sz="2700" u="sng" dirty="0">
                <a:solidFill>
                  <a:schemeClr val="accent6">
                    <a:lumMod val="50000"/>
                  </a:schemeClr>
                </a:solidFill>
              </a:rPr>
              <a:t>gravity decreases</a:t>
            </a:r>
            <a:r>
              <a:rPr lang="en-US" sz="2700" dirty="0"/>
              <a:t>, causing a planet to move slower at aphelion.</a:t>
            </a:r>
          </a:p>
        </p:txBody>
      </p:sp>
      <p:pic>
        <p:nvPicPr>
          <p:cNvPr id="6" name="Picture 5">
            <a:extLst>
              <a:ext uri="{FF2B5EF4-FFF2-40B4-BE49-F238E27FC236}">
                <a16:creationId xmlns:a16="http://schemas.microsoft.com/office/drawing/2014/main" id="{0ABAEB44-D1EF-184D-B74D-9A78C67C104E}"/>
              </a:ext>
            </a:extLst>
          </p:cNvPr>
          <p:cNvPicPr>
            <a:picLocks noChangeAspect="1"/>
          </p:cNvPicPr>
          <p:nvPr/>
        </p:nvPicPr>
        <p:blipFill>
          <a:blip r:embed="rId2"/>
          <a:stretch>
            <a:fillRect/>
          </a:stretch>
        </p:blipFill>
        <p:spPr>
          <a:xfrm>
            <a:off x="2138290" y="4518289"/>
            <a:ext cx="4234375" cy="2527985"/>
          </a:xfrm>
          <a:prstGeom prst="rect">
            <a:avLst/>
          </a:prstGeom>
        </p:spPr>
      </p:pic>
      <p:sp>
        <p:nvSpPr>
          <p:cNvPr id="7" name="TextBox 6">
            <a:extLst>
              <a:ext uri="{FF2B5EF4-FFF2-40B4-BE49-F238E27FC236}">
                <a16:creationId xmlns:a16="http://schemas.microsoft.com/office/drawing/2014/main" id="{F1274FEF-133C-7241-A45A-C083C86B4E46}"/>
              </a:ext>
            </a:extLst>
          </p:cNvPr>
          <p:cNvSpPr txBox="1"/>
          <p:nvPr/>
        </p:nvSpPr>
        <p:spPr>
          <a:xfrm>
            <a:off x="1392703" y="5597615"/>
            <a:ext cx="1246142" cy="369332"/>
          </a:xfrm>
          <a:prstGeom prst="rect">
            <a:avLst/>
          </a:prstGeom>
          <a:solidFill>
            <a:schemeClr val="bg1"/>
          </a:solidFill>
        </p:spPr>
        <p:txBody>
          <a:bodyPr wrap="square" rtlCol="0">
            <a:spAutoFit/>
          </a:bodyPr>
          <a:lstStyle/>
          <a:p>
            <a:r>
              <a:rPr lang="en-US" dirty="0"/>
              <a:t>Perihelion</a:t>
            </a:r>
          </a:p>
        </p:txBody>
      </p:sp>
      <p:sp>
        <p:nvSpPr>
          <p:cNvPr id="8" name="TextBox 7">
            <a:extLst>
              <a:ext uri="{FF2B5EF4-FFF2-40B4-BE49-F238E27FC236}">
                <a16:creationId xmlns:a16="http://schemas.microsoft.com/office/drawing/2014/main" id="{F4AB3C15-39EC-FA4F-960C-9991C0945528}"/>
              </a:ext>
            </a:extLst>
          </p:cNvPr>
          <p:cNvSpPr txBox="1"/>
          <p:nvPr/>
        </p:nvSpPr>
        <p:spPr>
          <a:xfrm>
            <a:off x="5891659" y="5597615"/>
            <a:ext cx="1164731" cy="369332"/>
          </a:xfrm>
          <a:prstGeom prst="rect">
            <a:avLst/>
          </a:prstGeom>
          <a:solidFill>
            <a:schemeClr val="bg1"/>
          </a:solidFill>
        </p:spPr>
        <p:txBody>
          <a:bodyPr wrap="square" rtlCol="0">
            <a:spAutoFit/>
          </a:bodyPr>
          <a:lstStyle/>
          <a:p>
            <a:r>
              <a:rPr lang="en-US" dirty="0"/>
              <a:t>Aphelion</a:t>
            </a:r>
          </a:p>
        </p:txBody>
      </p:sp>
    </p:spTree>
    <p:extLst>
      <p:ext uri="{BB962C8B-B14F-4D97-AF65-F5344CB8AC3E}">
        <p14:creationId xmlns:p14="http://schemas.microsoft.com/office/powerpoint/2010/main" val="306914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0DFD47-2D57-864D-AA06-94E37ED65CC5}"/>
              </a:ext>
            </a:extLst>
          </p:cNvPr>
          <p:cNvSpPr txBox="1"/>
          <p:nvPr/>
        </p:nvSpPr>
        <p:spPr>
          <a:xfrm>
            <a:off x="0" y="11852"/>
            <a:ext cx="9144000" cy="938719"/>
          </a:xfrm>
          <a:prstGeom prst="rect">
            <a:avLst/>
          </a:prstGeom>
          <a:noFill/>
          <a:ln>
            <a:noFill/>
          </a:ln>
        </p:spPr>
        <p:txBody>
          <a:bodyPr wrap="square" rtlCol="0">
            <a:spAutoFit/>
          </a:bodyPr>
          <a:lstStyle/>
          <a:p>
            <a:pPr algn="ctr"/>
            <a:r>
              <a:rPr lang="en-US" sz="5500" b="1" dirty="0">
                <a:ln w="15875">
                  <a:noFill/>
                </a:ln>
                <a:solidFill>
                  <a:srgbClr val="B2D710"/>
                </a:solidFill>
                <a:latin typeface="Calibri" panose="020F0502020204030204" pitchFamily="34" charset="0"/>
                <a:cs typeface="Calibri" panose="020F0502020204030204" pitchFamily="34" charset="0"/>
              </a:rPr>
              <a:t>Kepler’s 2nd Law of Motion</a:t>
            </a:r>
            <a:endParaRPr lang="en-US" sz="5500" b="1" i="1" dirty="0">
              <a:ln w="15875">
                <a:noFill/>
              </a:ln>
              <a:solidFill>
                <a:schemeClr val="accent2">
                  <a:lumMod val="60000"/>
                  <a:lumOff val="40000"/>
                </a:schemeClr>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EA4A41A-CA46-D14F-899F-47294E698293}"/>
              </a:ext>
            </a:extLst>
          </p:cNvPr>
          <p:cNvSpPr txBox="1"/>
          <p:nvPr/>
        </p:nvSpPr>
        <p:spPr>
          <a:xfrm>
            <a:off x="5298633" y="1720840"/>
            <a:ext cx="3715742" cy="1708160"/>
          </a:xfrm>
          <a:prstGeom prst="rect">
            <a:avLst/>
          </a:prstGeom>
          <a:noFill/>
        </p:spPr>
        <p:txBody>
          <a:bodyPr wrap="square" rtlCol="0">
            <a:spAutoFit/>
          </a:bodyPr>
          <a:lstStyle/>
          <a:p>
            <a:pPr algn="ctr"/>
            <a:r>
              <a:rPr lang="en-US" sz="3500" b="1" dirty="0">
                <a:solidFill>
                  <a:srgbClr val="00B0F0"/>
                </a:solidFill>
                <a:latin typeface="Calibri" panose="020F0502020204030204" pitchFamily="34" charset="0"/>
                <a:cs typeface="Calibri" panose="020F0502020204030204" pitchFamily="34" charset="0"/>
              </a:rPr>
              <a:t>Click on the movie clapboard to watch video!</a:t>
            </a:r>
          </a:p>
        </p:txBody>
      </p:sp>
      <p:pic>
        <p:nvPicPr>
          <p:cNvPr id="3" name="Picture 2">
            <a:hlinkClick r:id="rId3"/>
            <a:extLst>
              <a:ext uri="{FF2B5EF4-FFF2-40B4-BE49-F238E27FC236}">
                <a16:creationId xmlns:a16="http://schemas.microsoft.com/office/drawing/2014/main" id="{92E2EF6D-1578-7346-A450-1E629ECEC2F5}"/>
              </a:ext>
            </a:extLst>
          </p:cNvPr>
          <p:cNvPicPr>
            <a:picLocks noChangeAspect="1"/>
          </p:cNvPicPr>
          <p:nvPr/>
        </p:nvPicPr>
        <p:blipFill>
          <a:blip r:embed="rId4"/>
          <a:stretch>
            <a:fillRect/>
          </a:stretch>
        </p:blipFill>
        <p:spPr>
          <a:xfrm>
            <a:off x="603175" y="1234411"/>
            <a:ext cx="4695458" cy="4695458"/>
          </a:xfrm>
          <a:prstGeom prst="rect">
            <a:avLst/>
          </a:prstGeom>
        </p:spPr>
      </p:pic>
      <p:pic>
        <p:nvPicPr>
          <p:cNvPr id="6" name="Picture 5">
            <a:extLst>
              <a:ext uri="{FF2B5EF4-FFF2-40B4-BE49-F238E27FC236}">
                <a16:creationId xmlns:a16="http://schemas.microsoft.com/office/drawing/2014/main" id="{613CD3DD-E9F9-9646-832B-8EE8EF40E8E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3" b="98846" l="0" r="99621"/>
                    </a14:imgEffect>
                  </a14:imgLayer>
                </a14:imgProps>
              </a:ext>
            </a:extLst>
          </a:blip>
          <a:stretch>
            <a:fillRect/>
          </a:stretch>
        </p:blipFill>
        <p:spPr>
          <a:xfrm flipH="1">
            <a:off x="6236279" y="3965478"/>
            <a:ext cx="2907721" cy="2863666"/>
          </a:xfrm>
          <a:prstGeom prst="rect">
            <a:avLst/>
          </a:prstGeom>
        </p:spPr>
      </p:pic>
    </p:spTree>
    <p:extLst>
      <p:ext uri="{BB962C8B-B14F-4D97-AF65-F5344CB8AC3E}">
        <p14:creationId xmlns:p14="http://schemas.microsoft.com/office/powerpoint/2010/main" val="2673486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527" y="100873"/>
            <a:ext cx="8770942" cy="938719"/>
          </a:xfrm>
          <a:prstGeom prst="rect">
            <a:avLst/>
          </a:prstGeom>
          <a:solidFill>
            <a:srgbClr val="BCF9A0"/>
          </a:solidFill>
          <a:ln>
            <a:solidFill>
              <a:schemeClr val="bg1"/>
            </a:solidFill>
          </a:ln>
        </p:spPr>
        <p:txBody>
          <a:bodyPr wrap="square" rtlCol="0">
            <a:spAutoFit/>
          </a:bodyPr>
          <a:lstStyle/>
          <a:p>
            <a:r>
              <a:rPr lang="en-US" sz="5500" b="1" dirty="0">
                <a:latin typeface="Calibri" panose="020F0502020204030204" pitchFamily="34" charset="0"/>
                <a:cs typeface="Calibri" panose="020F0502020204030204" pitchFamily="34" charset="0"/>
              </a:rPr>
              <a:t>Essential Questions</a:t>
            </a:r>
          </a:p>
        </p:txBody>
      </p:sp>
      <p:sp>
        <p:nvSpPr>
          <p:cNvPr id="4" name="TextBox 3"/>
          <p:cNvSpPr txBox="1"/>
          <p:nvPr/>
        </p:nvSpPr>
        <p:spPr>
          <a:xfrm>
            <a:off x="177221" y="1118474"/>
            <a:ext cx="8781248" cy="5555367"/>
          </a:xfrm>
          <a:prstGeom prst="rect">
            <a:avLst/>
          </a:prstGeom>
          <a:solidFill>
            <a:schemeClr val="accent4">
              <a:lumMod val="40000"/>
              <a:lumOff val="60000"/>
            </a:schemeClr>
          </a:solidFill>
          <a:ln>
            <a:solidFill>
              <a:schemeClr val="bg1"/>
            </a:solidFill>
          </a:ln>
        </p:spPr>
        <p:txBody>
          <a:bodyPr wrap="square" rtlCol="0">
            <a:spAutoFit/>
          </a:bodyPr>
          <a:lstStyle/>
          <a:p>
            <a:pPr marL="457200" indent="-457200">
              <a:buFont typeface="Arial" panose="020B0604020202020204" pitchFamily="34" charset="0"/>
              <a:buChar char="•"/>
            </a:pPr>
            <a:r>
              <a:rPr lang="en-US" sz="3200" dirty="0">
                <a:latin typeface="Calibri"/>
                <a:cs typeface="Calibri"/>
              </a:rPr>
              <a:t>What were the accomplishments of early astronomers?</a:t>
            </a:r>
          </a:p>
          <a:p>
            <a:endParaRPr lang="en-US" sz="500" dirty="0">
              <a:latin typeface="Calibri"/>
              <a:cs typeface="Calibri"/>
            </a:endParaRPr>
          </a:p>
          <a:p>
            <a:pPr marL="457200" indent="-457200">
              <a:buFont typeface="Arial" panose="020B0604020202020204" pitchFamily="34" charset="0"/>
              <a:buChar char="•"/>
            </a:pPr>
            <a:r>
              <a:rPr lang="en-US" sz="3200" dirty="0">
                <a:latin typeface="Calibri"/>
                <a:cs typeface="Calibri"/>
              </a:rPr>
              <a:t>How does the geocentric model differ from the heliocentric model of the solar system?</a:t>
            </a:r>
          </a:p>
          <a:p>
            <a:endParaRPr lang="en-US" sz="500" dirty="0">
              <a:latin typeface="Calibri"/>
              <a:cs typeface="Calibri"/>
            </a:endParaRPr>
          </a:p>
          <a:p>
            <a:pPr marL="457200" indent="-457200">
              <a:buFont typeface="Arial" panose="020B0604020202020204" pitchFamily="34" charset="0"/>
              <a:buChar char="•"/>
            </a:pPr>
            <a:r>
              <a:rPr lang="en-US" sz="3200" dirty="0">
                <a:latin typeface="Calibri"/>
                <a:cs typeface="Calibri"/>
              </a:rPr>
              <a:t>What are Kepler’s Laws of Planetary Motion?</a:t>
            </a:r>
          </a:p>
          <a:p>
            <a:endParaRPr lang="en-US" sz="500" dirty="0">
              <a:latin typeface="Calibri"/>
              <a:cs typeface="Calibri"/>
            </a:endParaRPr>
          </a:p>
          <a:p>
            <a:pPr marL="457200" indent="-457200">
              <a:buFont typeface="Arial" panose="020B0604020202020204" pitchFamily="34" charset="0"/>
              <a:buChar char="•"/>
            </a:pPr>
            <a:r>
              <a:rPr lang="en-US" sz="3200" dirty="0">
                <a:latin typeface="Calibri"/>
                <a:cs typeface="Calibri"/>
              </a:rPr>
              <a:t>What are astronomical units?</a:t>
            </a:r>
          </a:p>
          <a:p>
            <a:endParaRPr lang="en-US" sz="500" dirty="0">
              <a:latin typeface="Calibri"/>
              <a:cs typeface="Calibri"/>
            </a:endParaRPr>
          </a:p>
          <a:p>
            <a:pPr marL="457200" indent="-457200">
              <a:buFont typeface="Arial" panose="020B0604020202020204" pitchFamily="34" charset="0"/>
              <a:buChar char="•"/>
            </a:pPr>
            <a:r>
              <a:rPr lang="en-US" sz="3200" dirty="0">
                <a:latin typeface="Calibri"/>
                <a:cs typeface="Calibri"/>
              </a:rPr>
              <a:t>What is gravity?</a:t>
            </a:r>
          </a:p>
          <a:p>
            <a:endParaRPr lang="en-US" sz="500" dirty="0">
              <a:latin typeface="Calibri"/>
              <a:cs typeface="Calibri"/>
            </a:endParaRPr>
          </a:p>
          <a:p>
            <a:pPr marL="457200" indent="-457200">
              <a:buFont typeface="Arial" panose="020B0604020202020204" pitchFamily="34" charset="0"/>
              <a:buChar char="•"/>
            </a:pPr>
            <a:r>
              <a:rPr lang="en-US" sz="3200" dirty="0">
                <a:latin typeface="Calibri"/>
                <a:cs typeface="Calibri"/>
              </a:rPr>
              <a:t>What is the difference between mass and weight?</a:t>
            </a:r>
          </a:p>
          <a:p>
            <a:endParaRPr lang="en-US" sz="500" dirty="0">
              <a:latin typeface="Calibri"/>
              <a:cs typeface="Calibri"/>
            </a:endParaRPr>
          </a:p>
          <a:p>
            <a:pPr marL="457200" indent="-457200">
              <a:buFont typeface="Arial" panose="020B0604020202020204" pitchFamily="34" charset="0"/>
              <a:buChar char="•"/>
            </a:pPr>
            <a:r>
              <a:rPr lang="en-US" sz="3200" dirty="0">
                <a:cs typeface="Calibri"/>
              </a:rPr>
              <a:t>What is Newton’s Law of Universal Gravitation? </a:t>
            </a:r>
            <a:endParaRPr lang="en-US" sz="3200" dirty="0">
              <a:latin typeface="Calibri"/>
              <a:cs typeface="Calibri"/>
            </a:endParaRPr>
          </a:p>
        </p:txBody>
      </p:sp>
      <p:pic>
        <p:nvPicPr>
          <p:cNvPr id="3" name="Picture 2">
            <a:extLst>
              <a:ext uri="{FF2B5EF4-FFF2-40B4-BE49-F238E27FC236}">
                <a16:creationId xmlns:a16="http://schemas.microsoft.com/office/drawing/2014/main" id="{D633E681-8460-8543-AE97-D45807D88F88}"/>
              </a:ext>
            </a:extLst>
          </p:cNvPr>
          <p:cNvPicPr>
            <a:picLocks noChangeAspect="1"/>
          </p:cNvPicPr>
          <p:nvPr/>
        </p:nvPicPr>
        <p:blipFill>
          <a:blip r:embed="rId3"/>
          <a:stretch>
            <a:fillRect/>
          </a:stretch>
        </p:blipFill>
        <p:spPr>
          <a:xfrm>
            <a:off x="7427742" y="21992"/>
            <a:ext cx="1530727" cy="1127636"/>
          </a:xfrm>
          <a:prstGeom prst="rect">
            <a:avLst/>
          </a:prstGeom>
        </p:spPr>
      </p:pic>
    </p:spTree>
    <p:extLst>
      <p:ext uri="{BB962C8B-B14F-4D97-AF65-F5344CB8AC3E}">
        <p14:creationId xmlns:p14="http://schemas.microsoft.com/office/powerpoint/2010/main" val="357073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A3BF56-A924-A841-A06F-73BCC098A890}"/>
              </a:ext>
            </a:extLst>
          </p:cNvPr>
          <p:cNvSpPr>
            <a:spLocks noGrp="1"/>
          </p:cNvSpPr>
          <p:nvPr>
            <p:ph type="title"/>
          </p:nvPr>
        </p:nvSpPr>
        <p:spPr>
          <a:xfrm>
            <a:off x="112540" y="56272"/>
            <a:ext cx="8876715" cy="492368"/>
          </a:xfrm>
          <a:solidFill>
            <a:schemeClr val="accent2"/>
          </a:solidFill>
          <a:ln>
            <a:solidFill>
              <a:schemeClr val="tx1"/>
            </a:solidFill>
          </a:ln>
        </p:spPr>
        <p:txBody>
          <a:bodyPr>
            <a:normAutofit fontScale="90000"/>
          </a:bodyPr>
          <a:lstStyle/>
          <a:p>
            <a:r>
              <a:rPr lang="en-US" sz="3500" b="1" dirty="0"/>
              <a:t>Kepler’s 3</a:t>
            </a:r>
            <a:r>
              <a:rPr lang="en-US" sz="3500" b="1" baseline="30000" dirty="0"/>
              <a:t>rd</a:t>
            </a:r>
            <a:r>
              <a:rPr lang="en-US" sz="3500" b="1" dirty="0"/>
              <a:t> Law of Planetary Motion</a:t>
            </a:r>
            <a:endParaRPr lang="en-US" sz="3500" dirty="0"/>
          </a:p>
        </p:txBody>
      </p:sp>
      <p:sp>
        <p:nvSpPr>
          <p:cNvPr id="5" name="Content Placeholder 2">
            <a:extLst>
              <a:ext uri="{FF2B5EF4-FFF2-40B4-BE49-F238E27FC236}">
                <a16:creationId xmlns:a16="http://schemas.microsoft.com/office/drawing/2014/main" id="{CDAD3EDD-9BF2-9F46-A1CE-F45309EE62ED}"/>
              </a:ext>
            </a:extLst>
          </p:cNvPr>
          <p:cNvSpPr>
            <a:spLocks noGrp="1"/>
          </p:cNvSpPr>
          <p:nvPr>
            <p:ph idx="1"/>
          </p:nvPr>
        </p:nvSpPr>
        <p:spPr>
          <a:xfrm>
            <a:off x="140677" y="629526"/>
            <a:ext cx="8876714" cy="4448911"/>
          </a:xfrm>
          <a:solidFill>
            <a:schemeClr val="bg1"/>
          </a:solidFill>
        </p:spPr>
        <p:txBody>
          <a:bodyPr>
            <a:normAutofit/>
          </a:bodyPr>
          <a:lstStyle/>
          <a:p>
            <a:pPr marL="0" indent="0">
              <a:buNone/>
            </a:pPr>
            <a:r>
              <a:rPr lang="en-US" sz="2800" dirty="0"/>
              <a:t>The </a:t>
            </a:r>
            <a:r>
              <a:rPr lang="en-US" sz="2800" u="sng" dirty="0">
                <a:solidFill>
                  <a:schemeClr val="accent6">
                    <a:lumMod val="50000"/>
                  </a:schemeClr>
                </a:solidFill>
              </a:rPr>
              <a:t>closer</a:t>
            </a:r>
            <a:r>
              <a:rPr lang="en-US" sz="2800" dirty="0"/>
              <a:t> a planet is to the sun, the </a:t>
            </a:r>
            <a:r>
              <a:rPr lang="en-US" sz="2800" u="sng" dirty="0">
                <a:solidFill>
                  <a:schemeClr val="accent6">
                    <a:lumMod val="50000"/>
                  </a:schemeClr>
                </a:solidFill>
              </a:rPr>
              <a:t>shorter the orbital period</a:t>
            </a:r>
            <a:r>
              <a:rPr lang="en-US" sz="2800" dirty="0"/>
              <a:t> is. </a:t>
            </a:r>
          </a:p>
          <a:p>
            <a:pPr>
              <a:buFont typeface="Arial" panose="020B0604020202020204" pitchFamily="34" charset="0"/>
              <a:buChar char="•"/>
            </a:pPr>
            <a:r>
              <a:rPr lang="en-US" sz="2700" dirty="0"/>
              <a:t>An orbital period is the time it takes for a planet to complete one orbit around the sun in Earth years.</a:t>
            </a:r>
          </a:p>
          <a:p>
            <a:pPr>
              <a:buFont typeface="Arial" panose="020B0604020202020204" pitchFamily="34" charset="0"/>
              <a:buChar char="•"/>
            </a:pPr>
            <a:r>
              <a:rPr lang="en-US" sz="2700" u="sng" dirty="0">
                <a:solidFill>
                  <a:srgbClr val="7030A0"/>
                </a:solidFill>
              </a:rPr>
              <a:t>1 orbital period = 1 Earth year</a:t>
            </a:r>
          </a:p>
          <a:p>
            <a:pPr marL="0" indent="0">
              <a:buNone/>
            </a:pPr>
            <a:endParaRPr lang="en-US" sz="1000" dirty="0"/>
          </a:p>
          <a:p>
            <a:pPr marL="0" indent="0">
              <a:buNone/>
            </a:pPr>
            <a:r>
              <a:rPr lang="en-US" sz="2700" dirty="0"/>
              <a:t>The orbital period squared is equal to its mean solar distance cubed or </a:t>
            </a:r>
            <a:r>
              <a:rPr lang="en-US" sz="2700" u="sng" dirty="0">
                <a:solidFill>
                  <a:srgbClr val="FF0000"/>
                </a:solidFill>
              </a:rPr>
              <a:t>T</a:t>
            </a:r>
            <a:r>
              <a:rPr lang="en-US" sz="2700" u="sng" baseline="30000" dirty="0">
                <a:solidFill>
                  <a:srgbClr val="FF0000"/>
                </a:solidFill>
              </a:rPr>
              <a:t>2</a:t>
            </a:r>
            <a:r>
              <a:rPr lang="en-US" sz="2700" u="sng" dirty="0">
                <a:solidFill>
                  <a:srgbClr val="FF0000"/>
                </a:solidFill>
              </a:rPr>
              <a:t> = d</a:t>
            </a:r>
            <a:r>
              <a:rPr lang="en-US" sz="2700" u="sng" baseline="30000" dirty="0">
                <a:solidFill>
                  <a:srgbClr val="FF0000"/>
                </a:solidFill>
              </a:rPr>
              <a:t>3</a:t>
            </a:r>
          </a:p>
          <a:p>
            <a:r>
              <a:rPr lang="en-US" sz="2700" dirty="0"/>
              <a:t>T stands for orbital period in Earth years</a:t>
            </a:r>
          </a:p>
          <a:p>
            <a:r>
              <a:rPr lang="en-US" sz="2700" dirty="0"/>
              <a:t>d stands for distance from the sun in astronomical units</a:t>
            </a:r>
          </a:p>
        </p:txBody>
      </p:sp>
      <p:pic>
        <p:nvPicPr>
          <p:cNvPr id="3" name="Picture 2">
            <a:extLst>
              <a:ext uri="{FF2B5EF4-FFF2-40B4-BE49-F238E27FC236}">
                <a16:creationId xmlns:a16="http://schemas.microsoft.com/office/drawing/2014/main" id="{44D0E1CE-7BA5-F847-8A9C-A88E3DAA9184}"/>
              </a:ext>
            </a:extLst>
          </p:cNvPr>
          <p:cNvPicPr>
            <a:picLocks noChangeAspect="1"/>
          </p:cNvPicPr>
          <p:nvPr/>
        </p:nvPicPr>
        <p:blipFill>
          <a:blip r:embed="rId2"/>
          <a:stretch>
            <a:fillRect/>
          </a:stretch>
        </p:blipFill>
        <p:spPr>
          <a:xfrm>
            <a:off x="1821766" y="5159323"/>
            <a:ext cx="5514535" cy="1500732"/>
          </a:xfrm>
          <a:prstGeom prst="rect">
            <a:avLst/>
          </a:prstGeom>
        </p:spPr>
      </p:pic>
    </p:spTree>
    <p:extLst>
      <p:ext uri="{BB962C8B-B14F-4D97-AF65-F5344CB8AC3E}">
        <p14:creationId xmlns:p14="http://schemas.microsoft.com/office/powerpoint/2010/main" val="179009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479" y="99468"/>
            <a:ext cx="8745794" cy="630942"/>
          </a:xfrm>
          <a:prstGeom prst="rect">
            <a:avLst/>
          </a:prstGeom>
          <a:solidFill>
            <a:schemeClr val="accent2">
              <a:lumMod val="90000"/>
            </a:schemeClr>
          </a:solidFill>
          <a:ln>
            <a:solidFill>
              <a:schemeClr val="bg1"/>
            </a:solidFill>
          </a:ln>
        </p:spPr>
        <p:txBody>
          <a:bodyPr wrap="square" rtlCol="0">
            <a:spAutoFit/>
          </a:bodyPr>
          <a:lstStyle/>
          <a:p>
            <a:pPr algn="ctr"/>
            <a:r>
              <a:rPr lang="en-US" sz="3500" b="1" dirty="0">
                <a:latin typeface="Calibri" panose="020F0502020204030204" pitchFamily="34" charset="0"/>
                <a:cs typeface="Calibri" panose="020F0502020204030204" pitchFamily="34" charset="0"/>
              </a:rPr>
              <a:t>Astronomical Units</a:t>
            </a:r>
          </a:p>
        </p:txBody>
      </p:sp>
      <p:sp>
        <p:nvSpPr>
          <p:cNvPr id="4" name="TextBox 3"/>
          <p:cNvSpPr txBox="1"/>
          <p:nvPr/>
        </p:nvSpPr>
        <p:spPr>
          <a:xfrm>
            <a:off x="147479" y="1099060"/>
            <a:ext cx="5082889" cy="4401205"/>
          </a:xfrm>
          <a:prstGeom prst="rect">
            <a:avLst/>
          </a:prstGeom>
          <a:solidFill>
            <a:schemeClr val="accent3">
              <a:lumMod val="90000"/>
            </a:schemeClr>
          </a:solidFill>
          <a:ln>
            <a:solidFill>
              <a:schemeClr val="bg1"/>
            </a:solidFill>
          </a:ln>
        </p:spPr>
        <p:txBody>
          <a:bodyPr wrap="square" rtlCol="0">
            <a:spAutoFit/>
          </a:bodyPr>
          <a:lstStyle/>
          <a:p>
            <a:r>
              <a:rPr lang="en-US" sz="3500" dirty="0">
                <a:latin typeface="Calibri"/>
                <a:cs typeface="Calibri"/>
              </a:rPr>
              <a:t>The distance from the Earth to the Sun is </a:t>
            </a:r>
          </a:p>
          <a:p>
            <a:r>
              <a:rPr lang="en-US" sz="3500" dirty="0">
                <a:latin typeface="Calibri"/>
                <a:cs typeface="Calibri"/>
              </a:rPr>
              <a:t>93</a:t>
            </a:r>
            <a:r>
              <a:rPr lang="en-US" sz="3500" dirty="0">
                <a:solidFill>
                  <a:srgbClr val="FF0000"/>
                </a:solidFill>
                <a:latin typeface="Calibri"/>
                <a:cs typeface="Calibri"/>
              </a:rPr>
              <a:t> </a:t>
            </a:r>
            <a:r>
              <a:rPr lang="en-US" sz="3500" dirty="0">
                <a:latin typeface="Calibri"/>
                <a:cs typeface="Calibri"/>
              </a:rPr>
              <a:t>million miles or 1 Astronomical Unit</a:t>
            </a:r>
          </a:p>
          <a:p>
            <a:pPr marL="457200" indent="-457200">
              <a:buFont typeface="Arial" panose="020B0604020202020204" pitchFamily="34" charset="0"/>
              <a:buChar char="•"/>
            </a:pPr>
            <a:r>
              <a:rPr lang="en-US" sz="3500" u="sng" dirty="0">
                <a:solidFill>
                  <a:srgbClr val="FF0000"/>
                </a:solidFill>
                <a:latin typeface="Calibri"/>
                <a:cs typeface="Calibri"/>
              </a:rPr>
              <a:t>Astronomical Units </a:t>
            </a:r>
            <a:r>
              <a:rPr lang="en-US" sz="3500" dirty="0">
                <a:latin typeface="Calibri"/>
                <a:cs typeface="Calibri"/>
              </a:rPr>
              <a:t>are used to measure distances in our solar system. </a:t>
            </a:r>
          </a:p>
        </p:txBody>
      </p:sp>
      <p:pic>
        <p:nvPicPr>
          <p:cNvPr id="3" name="Picture 2">
            <a:extLst>
              <a:ext uri="{FF2B5EF4-FFF2-40B4-BE49-F238E27FC236}">
                <a16:creationId xmlns:a16="http://schemas.microsoft.com/office/drawing/2014/main" id="{574091AF-9A7C-494F-ABD2-4E5A93A0701C}"/>
              </a:ext>
            </a:extLst>
          </p:cNvPr>
          <p:cNvPicPr>
            <a:picLocks noChangeAspect="1"/>
          </p:cNvPicPr>
          <p:nvPr/>
        </p:nvPicPr>
        <p:blipFill>
          <a:blip r:embed="rId3"/>
          <a:stretch>
            <a:fillRect/>
          </a:stretch>
        </p:blipFill>
        <p:spPr>
          <a:xfrm>
            <a:off x="5230369" y="1268808"/>
            <a:ext cx="3913632" cy="3913632"/>
          </a:xfrm>
          <a:prstGeom prst="rect">
            <a:avLst/>
          </a:prstGeom>
        </p:spPr>
      </p:pic>
      <p:sp>
        <p:nvSpPr>
          <p:cNvPr id="5" name="TextBox 4">
            <a:extLst>
              <a:ext uri="{FF2B5EF4-FFF2-40B4-BE49-F238E27FC236}">
                <a16:creationId xmlns:a16="http://schemas.microsoft.com/office/drawing/2014/main" id="{98FC21A7-FBEB-4F4B-A49F-E7CCDCDD31A6}"/>
              </a:ext>
            </a:extLst>
          </p:cNvPr>
          <p:cNvSpPr txBox="1"/>
          <p:nvPr/>
        </p:nvSpPr>
        <p:spPr>
          <a:xfrm>
            <a:off x="147479" y="5615421"/>
            <a:ext cx="8745794" cy="1169551"/>
          </a:xfrm>
          <a:prstGeom prst="rect">
            <a:avLst/>
          </a:prstGeom>
          <a:solidFill>
            <a:srgbClr val="BCF9A0"/>
          </a:solidFill>
          <a:ln>
            <a:solidFill>
              <a:schemeClr val="bg1"/>
            </a:solidFill>
          </a:ln>
        </p:spPr>
        <p:txBody>
          <a:bodyPr wrap="square" rtlCol="0">
            <a:spAutoFit/>
          </a:bodyPr>
          <a:lstStyle/>
          <a:p>
            <a:pPr algn="ctr"/>
            <a:r>
              <a:rPr lang="en-US" sz="3500" dirty="0">
                <a:latin typeface="Calibri"/>
                <a:cs typeface="Calibri"/>
              </a:rPr>
              <a:t>1 Astronomical Unit (AU) = </a:t>
            </a:r>
          </a:p>
          <a:p>
            <a:pPr algn="ctr"/>
            <a:r>
              <a:rPr lang="en-US" sz="3500" u="sng" dirty="0">
                <a:solidFill>
                  <a:srgbClr val="FF0000"/>
                </a:solidFill>
                <a:latin typeface="Calibri"/>
                <a:cs typeface="Calibri"/>
              </a:rPr>
              <a:t>93 million miles or 150 million kilometers</a:t>
            </a:r>
          </a:p>
        </p:txBody>
      </p:sp>
    </p:spTree>
    <p:extLst>
      <p:ext uri="{BB962C8B-B14F-4D97-AF65-F5344CB8AC3E}">
        <p14:creationId xmlns:p14="http://schemas.microsoft.com/office/powerpoint/2010/main" val="282361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A3BF56-A924-A841-A06F-73BCC098A890}"/>
              </a:ext>
            </a:extLst>
          </p:cNvPr>
          <p:cNvSpPr>
            <a:spLocks noGrp="1"/>
          </p:cNvSpPr>
          <p:nvPr>
            <p:ph type="title"/>
          </p:nvPr>
        </p:nvSpPr>
        <p:spPr>
          <a:xfrm>
            <a:off x="112540" y="56272"/>
            <a:ext cx="8876715" cy="745588"/>
          </a:xfrm>
          <a:solidFill>
            <a:schemeClr val="accent2"/>
          </a:solidFill>
          <a:ln>
            <a:solidFill>
              <a:schemeClr val="tx1"/>
            </a:solidFill>
          </a:ln>
        </p:spPr>
        <p:txBody>
          <a:bodyPr>
            <a:normAutofit/>
          </a:bodyPr>
          <a:lstStyle/>
          <a:p>
            <a:r>
              <a:rPr lang="en-US" sz="3500" b="1" dirty="0"/>
              <a:t>Kepler’s 3</a:t>
            </a:r>
            <a:r>
              <a:rPr lang="en-US" sz="3500" b="1" baseline="30000" dirty="0"/>
              <a:t>rd</a:t>
            </a:r>
            <a:r>
              <a:rPr lang="en-US" sz="3500" b="1" dirty="0"/>
              <a:t> Law of Planetary Motion</a:t>
            </a:r>
            <a:endParaRPr lang="en-US" sz="3500" dirty="0"/>
          </a:p>
        </p:txBody>
      </p:sp>
      <p:sp>
        <p:nvSpPr>
          <p:cNvPr id="5" name="Content Placeholder 2">
            <a:extLst>
              <a:ext uri="{FF2B5EF4-FFF2-40B4-BE49-F238E27FC236}">
                <a16:creationId xmlns:a16="http://schemas.microsoft.com/office/drawing/2014/main" id="{CDAD3EDD-9BF2-9F46-A1CE-F45309EE62ED}"/>
              </a:ext>
            </a:extLst>
          </p:cNvPr>
          <p:cNvSpPr>
            <a:spLocks noGrp="1"/>
          </p:cNvSpPr>
          <p:nvPr>
            <p:ph idx="1"/>
          </p:nvPr>
        </p:nvSpPr>
        <p:spPr>
          <a:xfrm>
            <a:off x="112540" y="910882"/>
            <a:ext cx="8876714" cy="5841610"/>
          </a:xfrm>
          <a:solidFill>
            <a:schemeClr val="bg1"/>
          </a:solidFill>
        </p:spPr>
        <p:txBody>
          <a:bodyPr>
            <a:normAutofit/>
          </a:bodyPr>
          <a:lstStyle/>
          <a:p>
            <a:pPr marL="0" indent="0">
              <a:buNone/>
            </a:pPr>
            <a:r>
              <a:rPr lang="en-US" sz="2800" dirty="0"/>
              <a:t>If the closer a planet is to the sun, the shorter the orbital period, then which planet has the…</a:t>
            </a:r>
          </a:p>
          <a:p>
            <a:pPr marL="0" indent="0">
              <a:buNone/>
            </a:pPr>
            <a:r>
              <a:rPr lang="en-US" sz="2800" dirty="0"/>
              <a:t>-Shortest orbital period?</a:t>
            </a:r>
          </a:p>
          <a:p>
            <a:pPr marL="0" indent="0">
              <a:buNone/>
            </a:pPr>
            <a:r>
              <a:rPr lang="en-US" sz="2800" dirty="0">
                <a:solidFill>
                  <a:srgbClr val="FF0000"/>
                </a:solidFill>
              </a:rPr>
              <a:t>Mercury</a:t>
            </a:r>
          </a:p>
          <a:p>
            <a:pPr marL="0" indent="0">
              <a:buNone/>
            </a:pPr>
            <a:endParaRPr lang="en-US" sz="2800" dirty="0"/>
          </a:p>
          <a:p>
            <a:pPr marL="0" indent="0">
              <a:buNone/>
            </a:pPr>
            <a:r>
              <a:rPr lang="en-US" sz="2800" dirty="0"/>
              <a:t>-Longest orbital period?</a:t>
            </a:r>
          </a:p>
          <a:p>
            <a:pPr marL="0" indent="0">
              <a:buNone/>
            </a:pPr>
            <a:r>
              <a:rPr lang="en-US" sz="2800" dirty="0">
                <a:solidFill>
                  <a:srgbClr val="7030A0"/>
                </a:solidFill>
              </a:rPr>
              <a:t>Neptune</a:t>
            </a:r>
          </a:p>
          <a:p>
            <a:pPr marL="0" indent="0">
              <a:buNone/>
            </a:pPr>
            <a:endParaRPr lang="en-US" sz="2800" dirty="0"/>
          </a:p>
          <a:p>
            <a:pPr marL="0" indent="0">
              <a:buNone/>
            </a:pPr>
            <a:endParaRPr lang="en-US" sz="2800" dirty="0"/>
          </a:p>
          <a:p>
            <a:pPr marL="0" indent="0">
              <a:buNone/>
            </a:pPr>
            <a:r>
              <a:rPr lang="en-US" sz="2800" dirty="0"/>
              <a:t>-Orbital periods closest to Earth’s orbital period?</a:t>
            </a:r>
          </a:p>
          <a:p>
            <a:pPr marL="0" indent="0">
              <a:buNone/>
            </a:pPr>
            <a:r>
              <a:rPr lang="en-US" sz="2800" dirty="0">
                <a:solidFill>
                  <a:srgbClr val="FFC000"/>
                </a:solidFill>
              </a:rPr>
              <a:t>Venus and Mars</a:t>
            </a:r>
            <a:endParaRPr lang="en-US" sz="2700" dirty="0">
              <a:solidFill>
                <a:srgbClr val="FFC000"/>
              </a:solidFill>
            </a:endParaRPr>
          </a:p>
          <a:p>
            <a:pPr marL="0" indent="0">
              <a:buNone/>
            </a:pPr>
            <a:endParaRPr lang="en-US" sz="2700" dirty="0"/>
          </a:p>
        </p:txBody>
      </p:sp>
      <p:pic>
        <p:nvPicPr>
          <p:cNvPr id="6" name="Picture 5">
            <a:extLst>
              <a:ext uri="{FF2B5EF4-FFF2-40B4-BE49-F238E27FC236}">
                <a16:creationId xmlns:a16="http://schemas.microsoft.com/office/drawing/2014/main" id="{2C454C0E-2016-DE42-97BE-807A10E05733}"/>
              </a:ext>
            </a:extLst>
          </p:cNvPr>
          <p:cNvPicPr>
            <a:picLocks noChangeAspect="1"/>
          </p:cNvPicPr>
          <p:nvPr/>
        </p:nvPicPr>
        <p:blipFill>
          <a:blip r:embed="rId2"/>
          <a:stretch>
            <a:fillRect/>
          </a:stretch>
        </p:blipFill>
        <p:spPr>
          <a:xfrm>
            <a:off x="3754141" y="1876214"/>
            <a:ext cx="5178848" cy="3525779"/>
          </a:xfrm>
          <a:prstGeom prst="rect">
            <a:avLst/>
          </a:prstGeom>
          <a:solidFill>
            <a:schemeClr val="bg1"/>
          </a:solidFill>
          <a:ln>
            <a:noFill/>
          </a:ln>
        </p:spPr>
      </p:pic>
    </p:spTree>
    <p:extLst>
      <p:ext uri="{BB962C8B-B14F-4D97-AF65-F5344CB8AC3E}">
        <p14:creationId xmlns:p14="http://schemas.microsoft.com/office/powerpoint/2010/main" val="210657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 calcmode="lin" valueType="num">
                                      <p:cBhvr additive="base">
                                        <p:cTn id="2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 calcmode="lin" valueType="num">
                                      <p:cBhvr additive="base">
                                        <p:cTn id="3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B62FD1-3491-554C-8567-A0E175E100D9}"/>
              </a:ext>
            </a:extLst>
          </p:cNvPr>
          <p:cNvGraphicFramePr>
            <a:graphicFrameLocks noGrp="1"/>
          </p:cNvGraphicFramePr>
          <p:nvPr>
            <p:extLst>
              <p:ext uri="{D42A27DB-BD31-4B8C-83A1-F6EECF244321}">
                <p14:modId xmlns:p14="http://schemas.microsoft.com/office/powerpoint/2010/main" val="4008765266"/>
              </p:ext>
            </p:extLst>
          </p:nvPr>
        </p:nvGraphicFramePr>
        <p:xfrm>
          <a:off x="492369" y="363843"/>
          <a:ext cx="8094637" cy="6035040"/>
        </p:xfrm>
        <a:graphic>
          <a:graphicData uri="http://schemas.openxmlformats.org/drawingml/2006/table">
            <a:tbl>
              <a:tblPr firstRow="1" firstCol="1" bandRow="1">
                <a:tableStyleId>{5C22544A-7EE6-4342-B048-85BDC9FD1C3A}</a:tableStyleId>
              </a:tblPr>
              <a:tblGrid>
                <a:gridCol w="2446379">
                  <a:extLst>
                    <a:ext uri="{9D8B030D-6E8A-4147-A177-3AD203B41FA5}">
                      <a16:colId xmlns:a16="http://schemas.microsoft.com/office/drawing/2014/main" val="3543886809"/>
                    </a:ext>
                  </a:extLst>
                </a:gridCol>
                <a:gridCol w="2410403">
                  <a:extLst>
                    <a:ext uri="{9D8B030D-6E8A-4147-A177-3AD203B41FA5}">
                      <a16:colId xmlns:a16="http://schemas.microsoft.com/office/drawing/2014/main" val="1035225564"/>
                    </a:ext>
                  </a:extLst>
                </a:gridCol>
                <a:gridCol w="3237855">
                  <a:extLst>
                    <a:ext uri="{9D8B030D-6E8A-4147-A177-3AD203B41FA5}">
                      <a16:colId xmlns:a16="http://schemas.microsoft.com/office/drawing/2014/main" val="2376175067"/>
                    </a:ext>
                  </a:extLst>
                </a:gridCol>
              </a:tblGrid>
              <a:tr h="409295">
                <a:tc gridSpan="3">
                  <a:txBody>
                    <a:bodyPr/>
                    <a:lstStyle/>
                    <a:p>
                      <a:pPr marL="0" marR="0" algn="ctr">
                        <a:spcBef>
                          <a:spcPts val="0"/>
                        </a:spcBef>
                        <a:spcAft>
                          <a:spcPts val="0"/>
                        </a:spcAft>
                      </a:pPr>
                      <a:r>
                        <a:rPr lang="en-US" sz="3300" dirty="0">
                          <a:effectLst/>
                        </a:rPr>
                        <a:t>Orbital Periods and Solar Distances of Planets</a:t>
                      </a:r>
                      <a:endParaRPr lang="en-US" sz="33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90389446"/>
                  </a:ext>
                </a:extLst>
              </a:tr>
              <a:tr h="1227886">
                <a:tc>
                  <a:txBody>
                    <a:bodyPr/>
                    <a:lstStyle/>
                    <a:p>
                      <a:pPr marL="0" marR="0" algn="ctr">
                        <a:spcBef>
                          <a:spcPts val="0"/>
                        </a:spcBef>
                        <a:spcAft>
                          <a:spcPts val="0"/>
                        </a:spcAft>
                      </a:pPr>
                      <a:r>
                        <a:rPr lang="en-US" sz="3300" dirty="0">
                          <a:effectLst/>
                        </a:rPr>
                        <a:t>Planet</a:t>
                      </a:r>
                      <a:endParaRPr lang="en-US" sz="33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3300">
                          <a:effectLst/>
                        </a:rPr>
                        <a:t>Solar Distance (d)</a:t>
                      </a:r>
                    </a:p>
                    <a:p>
                      <a:pPr marL="0" marR="0" algn="ctr">
                        <a:spcBef>
                          <a:spcPts val="0"/>
                        </a:spcBef>
                        <a:spcAft>
                          <a:spcPts val="0"/>
                        </a:spcAft>
                      </a:pPr>
                      <a:r>
                        <a:rPr lang="en-US" sz="3300">
                          <a:effectLst/>
                        </a:rPr>
                        <a:t>(AU)</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3300">
                          <a:effectLst/>
                        </a:rPr>
                        <a:t>Orbital Period (T)</a:t>
                      </a:r>
                    </a:p>
                    <a:p>
                      <a:pPr marL="0" marR="0" algn="ctr">
                        <a:spcBef>
                          <a:spcPts val="0"/>
                        </a:spcBef>
                        <a:spcAft>
                          <a:spcPts val="0"/>
                        </a:spcAft>
                      </a:pPr>
                      <a:r>
                        <a:rPr lang="en-US" sz="3300">
                          <a:effectLst/>
                        </a:rPr>
                        <a:t>(Earth Years)</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02082428"/>
                  </a:ext>
                </a:extLst>
              </a:tr>
              <a:tr h="409295">
                <a:tc>
                  <a:txBody>
                    <a:bodyPr/>
                    <a:lstStyle/>
                    <a:p>
                      <a:pPr marL="0" marR="0" algn="l">
                        <a:spcBef>
                          <a:spcPts val="0"/>
                        </a:spcBef>
                        <a:spcAft>
                          <a:spcPts val="0"/>
                        </a:spcAft>
                      </a:pPr>
                      <a:r>
                        <a:rPr lang="en-US" sz="3300">
                          <a:effectLst/>
                        </a:rPr>
                        <a:t>Mercury</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0.39</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0.24</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22025682"/>
                  </a:ext>
                </a:extLst>
              </a:tr>
              <a:tr h="409295">
                <a:tc>
                  <a:txBody>
                    <a:bodyPr/>
                    <a:lstStyle/>
                    <a:p>
                      <a:pPr marL="0" marR="0" algn="l">
                        <a:spcBef>
                          <a:spcPts val="0"/>
                        </a:spcBef>
                        <a:spcAft>
                          <a:spcPts val="0"/>
                        </a:spcAft>
                      </a:pPr>
                      <a:r>
                        <a:rPr lang="en-US" sz="3300">
                          <a:effectLst/>
                        </a:rPr>
                        <a:t>Venus</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0.72</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0.62</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17295848"/>
                  </a:ext>
                </a:extLst>
              </a:tr>
              <a:tr h="409295">
                <a:tc>
                  <a:txBody>
                    <a:bodyPr/>
                    <a:lstStyle/>
                    <a:p>
                      <a:pPr marL="0" marR="0" algn="l">
                        <a:spcBef>
                          <a:spcPts val="0"/>
                        </a:spcBef>
                        <a:spcAft>
                          <a:spcPts val="0"/>
                        </a:spcAft>
                      </a:pPr>
                      <a:r>
                        <a:rPr lang="en-US" sz="3300">
                          <a:effectLst/>
                        </a:rPr>
                        <a:t>Earth</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1.00</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1.00</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46317981"/>
                  </a:ext>
                </a:extLst>
              </a:tr>
              <a:tr h="409295">
                <a:tc>
                  <a:txBody>
                    <a:bodyPr/>
                    <a:lstStyle/>
                    <a:p>
                      <a:pPr marL="0" marR="0" algn="l">
                        <a:spcBef>
                          <a:spcPts val="0"/>
                        </a:spcBef>
                        <a:spcAft>
                          <a:spcPts val="0"/>
                        </a:spcAft>
                      </a:pPr>
                      <a:r>
                        <a:rPr lang="en-US" sz="3300">
                          <a:effectLst/>
                        </a:rPr>
                        <a:t>Mars</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1.52</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1.88</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786319103"/>
                  </a:ext>
                </a:extLst>
              </a:tr>
              <a:tr h="409295">
                <a:tc>
                  <a:txBody>
                    <a:bodyPr/>
                    <a:lstStyle/>
                    <a:p>
                      <a:pPr marL="0" marR="0" algn="l">
                        <a:spcBef>
                          <a:spcPts val="0"/>
                        </a:spcBef>
                        <a:spcAft>
                          <a:spcPts val="0"/>
                        </a:spcAft>
                      </a:pPr>
                      <a:r>
                        <a:rPr lang="en-US" sz="3300">
                          <a:effectLst/>
                        </a:rPr>
                        <a:t>Jupiter</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5.20</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11.86</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956191500"/>
                  </a:ext>
                </a:extLst>
              </a:tr>
              <a:tr h="409295">
                <a:tc>
                  <a:txBody>
                    <a:bodyPr/>
                    <a:lstStyle/>
                    <a:p>
                      <a:pPr marL="0" marR="0" algn="l">
                        <a:spcBef>
                          <a:spcPts val="0"/>
                        </a:spcBef>
                        <a:spcAft>
                          <a:spcPts val="0"/>
                        </a:spcAft>
                      </a:pPr>
                      <a:r>
                        <a:rPr lang="en-US" sz="3300">
                          <a:effectLst/>
                        </a:rPr>
                        <a:t>Saturn</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9.54</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29.46</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90748857"/>
                  </a:ext>
                </a:extLst>
              </a:tr>
              <a:tr h="409295">
                <a:tc>
                  <a:txBody>
                    <a:bodyPr/>
                    <a:lstStyle/>
                    <a:p>
                      <a:pPr marL="0" marR="0" algn="l">
                        <a:spcBef>
                          <a:spcPts val="0"/>
                        </a:spcBef>
                        <a:spcAft>
                          <a:spcPts val="0"/>
                        </a:spcAft>
                      </a:pPr>
                      <a:r>
                        <a:rPr lang="en-US" sz="3300">
                          <a:effectLst/>
                        </a:rPr>
                        <a:t>Uranus</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19.18</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84.01</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53160699"/>
                  </a:ext>
                </a:extLst>
              </a:tr>
              <a:tr h="409295">
                <a:tc>
                  <a:txBody>
                    <a:bodyPr/>
                    <a:lstStyle/>
                    <a:p>
                      <a:pPr marL="0" marR="0" algn="l">
                        <a:spcBef>
                          <a:spcPts val="0"/>
                        </a:spcBef>
                        <a:spcAft>
                          <a:spcPts val="0"/>
                        </a:spcAft>
                      </a:pPr>
                      <a:r>
                        <a:rPr lang="en-US" sz="3300">
                          <a:effectLst/>
                        </a:rPr>
                        <a:t>Neptune</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a:effectLst/>
                        </a:rPr>
                        <a:t>30.06</a:t>
                      </a:r>
                      <a:endParaRPr lang="en-US" sz="33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3300" dirty="0">
                          <a:effectLst/>
                        </a:rPr>
                        <a:t>164.80</a:t>
                      </a:r>
                      <a:endParaRPr lang="en-US" sz="33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31852262"/>
                  </a:ext>
                </a:extLst>
              </a:tr>
            </a:tbl>
          </a:graphicData>
        </a:graphic>
      </p:graphicFrame>
    </p:spTree>
    <p:extLst>
      <p:ext uri="{BB962C8B-B14F-4D97-AF65-F5344CB8AC3E}">
        <p14:creationId xmlns:p14="http://schemas.microsoft.com/office/powerpoint/2010/main" val="4130263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0DFD47-2D57-864D-AA06-94E37ED65CC5}"/>
              </a:ext>
            </a:extLst>
          </p:cNvPr>
          <p:cNvSpPr txBox="1"/>
          <p:nvPr/>
        </p:nvSpPr>
        <p:spPr>
          <a:xfrm>
            <a:off x="0" y="11852"/>
            <a:ext cx="9144000" cy="938719"/>
          </a:xfrm>
          <a:prstGeom prst="rect">
            <a:avLst/>
          </a:prstGeom>
          <a:noFill/>
          <a:ln>
            <a:noFill/>
          </a:ln>
        </p:spPr>
        <p:txBody>
          <a:bodyPr wrap="square" rtlCol="0">
            <a:spAutoFit/>
          </a:bodyPr>
          <a:lstStyle/>
          <a:p>
            <a:pPr algn="ctr"/>
            <a:r>
              <a:rPr lang="en-US" sz="5500" b="1" dirty="0">
                <a:ln w="15875">
                  <a:noFill/>
                </a:ln>
                <a:solidFill>
                  <a:srgbClr val="B2D710"/>
                </a:solidFill>
                <a:latin typeface="Calibri" panose="020F0502020204030204" pitchFamily="34" charset="0"/>
                <a:cs typeface="Calibri" panose="020F0502020204030204" pitchFamily="34" charset="0"/>
              </a:rPr>
              <a:t>Kepler’s 3rd Law of Motion</a:t>
            </a:r>
            <a:endParaRPr lang="en-US" sz="5500" b="1" i="1" dirty="0">
              <a:ln w="15875">
                <a:noFill/>
              </a:ln>
              <a:solidFill>
                <a:schemeClr val="accent2">
                  <a:lumMod val="60000"/>
                  <a:lumOff val="40000"/>
                </a:schemeClr>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EA4A41A-CA46-D14F-899F-47294E698293}"/>
              </a:ext>
            </a:extLst>
          </p:cNvPr>
          <p:cNvSpPr txBox="1"/>
          <p:nvPr/>
        </p:nvSpPr>
        <p:spPr>
          <a:xfrm>
            <a:off x="5298633" y="1720840"/>
            <a:ext cx="3715742" cy="1708160"/>
          </a:xfrm>
          <a:prstGeom prst="rect">
            <a:avLst/>
          </a:prstGeom>
          <a:noFill/>
        </p:spPr>
        <p:txBody>
          <a:bodyPr wrap="square" rtlCol="0">
            <a:spAutoFit/>
          </a:bodyPr>
          <a:lstStyle/>
          <a:p>
            <a:pPr algn="ctr"/>
            <a:r>
              <a:rPr lang="en-US" sz="3500" b="1" dirty="0">
                <a:solidFill>
                  <a:srgbClr val="00B0F0"/>
                </a:solidFill>
                <a:latin typeface="Calibri" panose="020F0502020204030204" pitchFamily="34" charset="0"/>
                <a:cs typeface="Calibri" panose="020F0502020204030204" pitchFamily="34" charset="0"/>
              </a:rPr>
              <a:t>Click on the movie clapboard to watch video!</a:t>
            </a:r>
          </a:p>
        </p:txBody>
      </p:sp>
      <p:pic>
        <p:nvPicPr>
          <p:cNvPr id="3" name="Picture 2">
            <a:hlinkClick r:id="rId3"/>
            <a:extLst>
              <a:ext uri="{FF2B5EF4-FFF2-40B4-BE49-F238E27FC236}">
                <a16:creationId xmlns:a16="http://schemas.microsoft.com/office/drawing/2014/main" id="{92E2EF6D-1578-7346-A450-1E629ECEC2F5}"/>
              </a:ext>
            </a:extLst>
          </p:cNvPr>
          <p:cNvPicPr>
            <a:picLocks noChangeAspect="1"/>
          </p:cNvPicPr>
          <p:nvPr/>
        </p:nvPicPr>
        <p:blipFill>
          <a:blip r:embed="rId4"/>
          <a:stretch>
            <a:fillRect/>
          </a:stretch>
        </p:blipFill>
        <p:spPr>
          <a:xfrm>
            <a:off x="603175" y="1234411"/>
            <a:ext cx="4695458" cy="4695458"/>
          </a:xfrm>
          <a:prstGeom prst="rect">
            <a:avLst/>
          </a:prstGeom>
        </p:spPr>
      </p:pic>
      <p:pic>
        <p:nvPicPr>
          <p:cNvPr id="6" name="Picture 5">
            <a:extLst>
              <a:ext uri="{FF2B5EF4-FFF2-40B4-BE49-F238E27FC236}">
                <a16:creationId xmlns:a16="http://schemas.microsoft.com/office/drawing/2014/main" id="{613CD3DD-E9F9-9646-832B-8EE8EF40E8E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3" b="98846" l="0" r="99621"/>
                    </a14:imgEffect>
                  </a14:imgLayer>
                </a14:imgProps>
              </a:ext>
            </a:extLst>
          </a:blip>
          <a:stretch>
            <a:fillRect/>
          </a:stretch>
        </p:blipFill>
        <p:spPr>
          <a:xfrm flipH="1">
            <a:off x="6236279" y="3965478"/>
            <a:ext cx="2907721" cy="2863666"/>
          </a:xfrm>
          <a:prstGeom prst="rect">
            <a:avLst/>
          </a:prstGeom>
        </p:spPr>
      </p:pic>
    </p:spTree>
    <p:extLst>
      <p:ext uri="{BB962C8B-B14F-4D97-AF65-F5344CB8AC3E}">
        <p14:creationId xmlns:p14="http://schemas.microsoft.com/office/powerpoint/2010/main" val="2316076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0" y="0"/>
            <a:ext cx="6513342" cy="534572"/>
          </a:xfrm>
          <a:solidFill>
            <a:schemeClr val="accent2"/>
          </a:solidFill>
          <a:ln>
            <a:solidFill>
              <a:schemeClr val="tx1"/>
            </a:solidFill>
          </a:ln>
        </p:spPr>
        <p:txBody>
          <a:bodyPr>
            <a:normAutofit fontScale="90000"/>
          </a:bodyPr>
          <a:lstStyle/>
          <a:p>
            <a:r>
              <a:rPr lang="en-US" sz="3500" b="1" dirty="0"/>
              <a:t>Galileo Galilei (1564 – 1642)</a:t>
            </a:r>
            <a:endParaRPr lang="en-US" sz="3500" dirty="0"/>
          </a:p>
        </p:txBody>
      </p:sp>
      <p:sp>
        <p:nvSpPr>
          <p:cNvPr id="3" name="Content Placeholder 2">
            <a:extLst>
              <a:ext uri="{FF2B5EF4-FFF2-40B4-BE49-F238E27FC236}">
                <a16:creationId xmlns:a16="http://schemas.microsoft.com/office/drawing/2014/main" id="{485E1318-C849-3F42-A176-D8A847F5F011}"/>
              </a:ext>
            </a:extLst>
          </p:cNvPr>
          <p:cNvSpPr>
            <a:spLocks noGrp="1"/>
          </p:cNvSpPr>
          <p:nvPr>
            <p:ph idx="1"/>
          </p:nvPr>
        </p:nvSpPr>
        <p:spPr>
          <a:xfrm>
            <a:off x="112541" y="733279"/>
            <a:ext cx="4825360" cy="4865664"/>
          </a:xfrm>
          <a:solidFill>
            <a:schemeClr val="bg1"/>
          </a:solidFill>
        </p:spPr>
        <p:txBody>
          <a:bodyPr>
            <a:normAutofit fontScale="92500"/>
          </a:bodyPr>
          <a:lstStyle/>
          <a:p>
            <a:pPr marL="0" indent="0">
              <a:buNone/>
            </a:pPr>
            <a:r>
              <a:rPr lang="en-US" dirty="0"/>
              <a:t>Galileo was a groundbreaking astronomer whose inventions included a </a:t>
            </a:r>
            <a:r>
              <a:rPr lang="en-US" u="sng" dirty="0">
                <a:solidFill>
                  <a:schemeClr val="accent6">
                    <a:lumMod val="50000"/>
                  </a:schemeClr>
                </a:solidFill>
              </a:rPr>
              <a:t>telescope, thermometer, and compass</a:t>
            </a:r>
            <a:r>
              <a:rPr lang="en-US" dirty="0"/>
              <a:t>. </a:t>
            </a:r>
          </a:p>
          <a:p>
            <a:r>
              <a:rPr lang="en-US" dirty="0"/>
              <a:t>Using his telescope, he was able to view the universe in a new way and made many discoveries that supported the ideas of Copernicus and Kepler. </a:t>
            </a:r>
          </a:p>
        </p:txBody>
      </p:sp>
      <p:pic>
        <p:nvPicPr>
          <p:cNvPr id="4" name="Picture 3">
            <a:extLst>
              <a:ext uri="{FF2B5EF4-FFF2-40B4-BE49-F238E27FC236}">
                <a16:creationId xmlns:a16="http://schemas.microsoft.com/office/drawing/2014/main" id="{3A113BCE-7EAE-5E4F-BB1B-D2DA47862C9E}"/>
              </a:ext>
            </a:extLst>
          </p:cNvPr>
          <p:cNvPicPr>
            <a:picLocks noChangeAspect="1"/>
          </p:cNvPicPr>
          <p:nvPr/>
        </p:nvPicPr>
        <p:blipFill>
          <a:blip r:embed="rId2"/>
          <a:stretch>
            <a:fillRect/>
          </a:stretch>
        </p:blipFill>
        <p:spPr>
          <a:xfrm>
            <a:off x="5022309" y="534572"/>
            <a:ext cx="4033770" cy="5127674"/>
          </a:xfrm>
          <a:prstGeom prst="rect">
            <a:avLst/>
          </a:prstGeom>
        </p:spPr>
      </p:pic>
      <p:sp>
        <p:nvSpPr>
          <p:cNvPr id="5" name="Title 1">
            <a:extLst>
              <a:ext uri="{FF2B5EF4-FFF2-40B4-BE49-F238E27FC236}">
                <a16:creationId xmlns:a16="http://schemas.microsoft.com/office/drawing/2014/main" id="{580ADD09-D9C2-1242-A59E-C0097719C502}"/>
              </a:ext>
            </a:extLst>
          </p:cNvPr>
          <p:cNvSpPr txBox="1">
            <a:spLocks/>
          </p:cNvSpPr>
          <p:nvPr/>
        </p:nvSpPr>
        <p:spPr>
          <a:xfrm>
            <a:off x="112540" y="5918983"/>
            <a:ext cx="8943539" cy="745588"/>
          </a:xfrm>
          <a:prstGeom prst="rect">
            <a:avLst/>
          </a:prstGeom>
          <a:solidFill>
            <a:schemeClr val="accent2"/>
          </a:solidFill>
          <a:ln>
            <a:solidFill>
              <a:schemeClr val="tx1"/>
            </a:solidFill>
          </a:ln>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500" dirty="0"/>
              <a:t>Galileo spent the last few years of his life under house arrest for his support of the heliocentric model of the solar system.</a:t>
            </a:r>
          </a:p>
        </p:txBody>
      </p:sp>
    </p:spTree>
    <p:extLst>
      <p:ext uri="{BB962C8B-B14F-4D97-AF65-F5344CB8AC3E}">
        <p14:creationId xmlns:p14="http://schemas.microsoft.com/office/powerpoint/2010/main" val="192011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46A83B-B6E2-4542-B567-10B7BFD0D620}"/>
              </a:ext>
            </a:extLst>
          </p:cNvPr>
          <p:cNvPicPr>
            <a:picLocks noChangeAspect="1"/>
          </p:cNvPicPr>
          <p:nvPr/>
        </p:nvPicPr>
        <p:blipFill>
          <a:blip r:embed="rId2"/>
          <a:stretch>
            <a:fillRect/>
          </a:stretch>
        </p:blipFill>
        <p:spPr>
          <a:xfrm>
            <a:off x="191087" y="131299"/>
            <a:ext cx="3810000" cy="3810000"/>
          </a:xfrm>
          <a:prstGeom prst="rect">
            <a:avLst/>
          </a:prstGeom>
          <a:ln>
            <a:solidFill>
              <a:schemeClr val="bg1"/>
            </a:solidFill>
          </a:ln>
        </p:spPr>
      </p:pic>
      <p:pic>
        <p:nvPicPr>
          <p:cNvPr id="5" name="Picture 4">
            <a:extLst>
              <a:ext uri="{FF2B5EF4-FFF2-40B4-BE49-F238E27FC236}">
                <a16:creationId xmlns:a16="http://schemas.microsoft.com/office/drawing/2014/main" id="{AED1E390-4306-4947-8795-02061E94ED11}"/>
              </a:ext>
            </a:extLst>
          </p:cNvPr>
          <p:cNvPicPr>
            <a:picLocks noChangeAspect="1"/>
          </p:cNvPicPr>
          <p:nvPr/>
        </p:nvPicPr>
        <p:blipFill>
          <a:blip r:embed="rId3"/>
          <a:stretch>
            <a:fillRect/>
          </a:stretch>
        </p:blipFill>
        <p:spPr>
          <a:xfrm>
            <a:off x="4734952" y="164637"/>
            <a:ext cx="4216332" cy="3804209"/>
          </a:xfrm>
          <a:prstGeom prst="rect">
            <a:avLst/>
          </a:prstGeom>
          <a:ln>
            <a:solidFill>
              <a:schemeClr val="bg1"/>
            </a:solidFill>
          </a:ln>
        </p:spPr>
      </p:pic>
      <p:pic>
        <p:nvPicPr>
          <p:cNvPr id="6" name="Picture 5">
            <a:extLst>
              <a:ext uri="{FF2B5EF4-FFF2-40B4-BE49-F238E27FC236}">
                <a16:creationId xmlns:a16="http://schemas.microsoft.com/office/drawing/2014/main" id="{3D2E3365-2E41-2F46-B369-3D3AB0BDEAA4}"/>
              </a:ext>
            </a:extLst>
          </p:cNvPr>
          <p:cNvPicPr>
            <a:picLocks noChangeAspect="1"/>
          </p:cNvPicPr>
          <p:nvPr/>
        </p:nvPicPr>
        <p:blipFill>
          <a:blip r:embed="rId4"/>
          <a:stretch>
            <a:fillRect/>
          </a:stretch>
        </p:blipFill>
        <p:spPr>
          <a:xfrm>
            <a:off x="191087" y="5605446"/>
            <a:ext cx="8609428" cy="968561"/>
          </a:xfrm>
          <a:prstGeom prst="rect">
            <a:avLst/>
          </a:prstGeom>
          <a:ln>
            <a:solidFill>
              <a:schemeClr val="bg1"/>
            </a:solidFill>
          </a:ln>
        </p:spPr>
      </p:pic>
      <p:sp>
        <p:nvSpPr>
          <p:cNvPr id="7" name="TextBox 6">
            <a:extLst>
              <a:ext uri="{FF2B5EF4-FFF2-40B4-BE49-F238E27FC236}">
                <a16:creationId xmlns:a16="http://schemas.microsoft.com/office/drawing/2014/main" id="{3F8D7244-ED06-B24B-BB38-8495E31DF6BD}"/>
              </a:ext>
            </a:extLst>
          </p:cNvPr>
          <p:cNvSpPr txBox="1"/>
          <p:nvPr/>
        </p:nvSpPr>
        <p:spPr>
          <a:xfrm>
            <a:off x="3335216" y="4998727"/>
            <a:ext cx="2321169" cy="477054"/>
          </a:xfrm>
          <a:prstGeom prst="rect">
            <a:avLst/>
          </a:prstGeom>
          <a:solidFill>
            <a:schemeClr val="bg1"/>
          </a:solidFill>
          <a:ln>
            <a:solidFill>
              <a:schemeClr val="accent1"/>
            </a:solidFill>
          </a:ln>
        </p:spPr>
        <p:txBody>
          <a:bodyPr wrap="square" rtlCol="0">
            <a:spAutoFit/>
          </a:bodyPr>
          <a:lstStyle/>
          <a:p>
            <a:pPr algn="ctr"/>
            <a:r>
              <a:rPr lang="en-US" sz="2500" b="1" dirty="0"/>
              <a:t>Telescope</a:t>
            </a:r>
          </a:p>
        </p:txBody>
      </p:sp>
      <p:sp>
        <p:nvSpPr>
          <p:cNvPr id="8" name="TextBox 7">
            <a:extLst>
              <a:ext uri="{FF2B5EF4-FFF2-40B4-BE49-F238E27FC236}">
                <a16:creationId xmlns:a16="http://schemas.microsoft.com/office/drawing/2014/main" id="{DCAAEA14-FA0D-5C42-A807-102BD1593179}"/>
              </a:ext>
            </a:extLst>
          </p:cNvPr>
          <p:cNvSpPr txBox="1"/>
          <p:nvPr/>
        </p:nvSpPr>
        <p:spPr>
          <a:xfrm>
            <a:off x="5682533" y="4070964"/>
            <a:ext cx="2321169" cy="477054"/>
          </a:xfrm>
          <a:prstGeom prst="rect">
            <a:avLst/>
          </a:prstGeom>
          <a:solidFill>
            <a:schemeClr val="bg1"/>
          </a:solidFill>
          <a:ln>
            <a:solidFill>
              <a:schemeClr val="accent1"/>
            </a:solidFill>
          </a:ln>
        </p:spPr>
        <p:txBody>
          <a:bodyPr wrap="square" rtlCol="0">
            <a:spAutoFit/>
          </a:bodyPr>
          <a:lstStyle/>
          <a:p>
            <a:pPr algn="ctr"/>
            <a:r>
              <a:rPr lang="en-US" sz="2500" b="1" dirty="0"/>
              <a:t>Compass</a:t>
            </a:r>
          </a:p>
        </p:txBody>
      </p:sp>
      <p:sp>
        <p:nvSpPr>
          <p:cNvPr id="9" name="TextBox 8">
            <a:extLst>
              <a:ext uri="{FF2B5EF4-FFF2-40B4-BE49-F238E27FC236}">
                <a16:creationId xmlns:a16="http://schemas.microsoft.com/office/drawing/2014/main" id="{1E97D909-CD26-D74D-9821-B129D86E1CE7}"/>
              </a:ext>
            </a:extLst>
          </p:cNvPr>
          <p:cNvSpPr txBox="1"/>
          <p:nvPr/>
        </p:nvSpPr>
        <p:spPr>
          <a:xfrm>
            <a:off x="824490" y="4070964"/>
            <a:ext cx="2321169" cy="477054"/>
          </a:xfrm>
          <a:prstGeom prst="rect">
            <a:avLst/>
          </a:prstGeom>
          <a:solidFill>
            <a:schemeClr val="bg1"/>
          </a:solidFill>
          <a:ln>
            <a:solidFill>
              <a:schemeClr val="accent1"/>
            </a:solidFill>
          </a:ln>
        </p:spPr>
        <p:txBody>
          <a:bodyPr wrap="square" rtlCol="0">
            <a:spAutoFit/>
          </a:bodyPr>
          <a:lstStyle/>
          <a:p>
            <a:pPr algn="ctr"/>
            <a:r>
              <a:rPr lang="en-US" sz="2500" b="1" dirty="0"/>
              <a:t>Thermometer</a:t>
            </a:r>
          </a:p>
        </p:txBody>
      </p:sp>
    </p:spTree>
    <p:extLst>
      <p:ext uri="{BB962C8B-B14F-4D97-AF65-F5344CB8AC3E}">
        <p14:creationId xmlns:p14="http://schemas.microsoft.com/office/powerpoint/2010/main" val="3409648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0DFD47-2D57-864D-AA06-94E37ED65CC5}"/>
              </a:ext>
            </a:extLst>
          </p:cNvPr>
          <p:cNvSpPr txBox="1"/>
          <p:nvPr/>
        </p:nvSpPr>
        <p:spPr>
          <a:xfrm>
            <a:off x="0" y="11852"/>
            <a:ext cx="9144000" cy="938719"/>
          </a:xfrm>
          <a:prstGeom prst="rect">
            <a:avLst/>
          </a:prstGeom>
          <a:noFill/>
          <a:ln>
            <a:noFill/>
          </a:ln>
        </p:spPr>
        <p:txBody>
          <a:bodyPr wrap="square" rtlCol="0">
            <a:spAutoFit/>
          </a:bodyPr>
          <a:lstStyle/>
          <a:p>
            <a:pPr algn="ctr"/>
            <a:r>
              <a:rPr lang="en-US" sz="5500" b="1" dirty="0">
                <a:ln w="15875">
                  <a:noFill/>
                </a:ln>
                <a:solidFill>
                  <a:srgbClr val="B2D710"/>
                </a:solidFill>
                <a:latin typeface="Calibri" panose="020F0502020204030204" pitchFamily="34" charset="0"/>
                <a:cs typeface="Calibri" panose="020F0502020204030204" pitchFamily="34" charset="0"/>
              </a:rPr>
              <a:t>Galileo Galilei</a:t>
            </a:r>
            <a:endParaRPr lang="en-US" sz="5500" b="1" i="1" dirty="0">
              <a:ln w="15875">
                <a:noFill/>
              </a:ln>
              <a:solidFill>
                <a:schemeClr val="accent2">
                  <a:lumMod val="60000"/>
                  <a:lumOff val="40000"/>
                </a:schemeClr>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EA4A41A-CA46-D14F-899F-47294E698293}"/>
              </a:ext>
            </a:extLst>
          </p:cNvPr>
          <p:cNvSpPr txBox="1"/>
          <p:nvPr/>
        </p:nvSpPr>
        <p:spPr>
          <a:xfrm>
            <a:off x="5298633" y="1720840"/>
            <a:ext cx="3715742" cy="1708160"/>
          </a:xfrm>
          <a:prstGeom prst="rect">
            <a:avLst/>
          </a:prstGeom>
          <a:noFill/>
        </p:spPr>
        <p:txBody>
          <a:bodyPr wrap="square" rtlCol="0">
            <a:spAutoFit/>
          </a:bodyPr>
          <a:lstStyle/>
          <a:p>
            <a:pPr algn="ctr"/>
            <a:r>
              <a:rPr lang="en-US" sz="3500" b="1" dirty="0">
                <a:solidFill>
                  <a:srgbClr val="00B0F0"/>
                </a:solidFill>
                <a:latin typeface="Calibri" panose="020F0502020204030204" pitchFamily="34" charset="0"/>
                <a:cs typeface="Calibri" panose="020F0502020204030204" pitchFamily="34" charset="0"/>
              </a:rPr>
              <a:t>Click on the movie clapboard to watch video!</a:t>
            </a:r>
          </a:p>
        </p:txBody>
      </p:sp>
      <p:pic>
        <p:nvPicPr>
          <p:cNvPr id="3" name="Picture 2">
            <a:hlinkClick r:id="rId3"/>
            <a:extLst>
              <a:ext uri="{FF2B5EF4-FFF2-40B4-BE49-F238E27FC236}">
                <a16:creationId xmlns:a16="http://schemas.microsoft.com/office/drawing/2014/main" id="{92E2EF6D-1578-7346-A450-1E629ECEC2F5}"/>
              </a:ext>
            </a:extLst>
          </p:cNvPr>
          <p:cNvPicPr>
            <a:picLocks noChangeAspect="1"/>
          </p:cNvPicPr>
          <p:nvPr/>
        </p:nvPicPr>
        <p:blipFill>
          <a:blip r:embed="rId4"/>
          <a:stretch>
            <a:fillRect/>
          </a:stretch>
        </p:blipFill>
        <p:spPr>
          <a:xfrm>
            <a:off x="603175" y="1234411"/>
            <a:ext cx="4695458" cy="4695458"/>
          </a:xfrm>
          <a:prstGeom prst="rect">
            <a:avLst/>
          </a:prstGeom>
        </p:spPr>
      </p:pic>
      <p:pic>
        <p:nvPicPr>
          <p:cNvPr id="5" name="Picture 4">
            <a:extLst>
              <a:ext uri="{FF2B5EF4-FFF2-40B4-BE49-F238E27FC236}">
                <a16:creationId xmlns:a16="http://schemas.microsoft.com/office/drawing/2014/main" id="{0381F580-7354-5F43-9354-CD09F2571BEF}"/>
              </a:ext>
            </a:extLst>
          </p:cNvPr>
          <p:cNvPicPr>
            <a:picLocks noChangeAspect="1"/>
          </p:cNvPicPr>
          <p:nvPr/>
        </p:nvPicPr>
        <p:blipFill>
          <a:blip r:embed="rId5"/>
          <a:stretch>
            <a:fillRect/>
          </a:stretch>
        </p:blipFill>
        <p:spPr>
          <a:xfrm>
            <a:off x="5798126" y="3429000"/>
            <a:ext cx="3080789" cy="3080789"/>
          </a:xfrm>
          <a:prstGeom prst="rect">
            <a:avLst/>
          </a:prstGeom>
        </p:spPr>
      </p:pic>
    </p:spTree>
    <p:extLst>
      <p:ext uri="{BB962C8B-B14F-4D97-AF65-F5344CB8AC3E}">
        <p14:creationId xmlns:p14="http://schemas.microsoft.com/office/powerpoint/2010/main" val="517525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CB9D9F-284C-D442-88AA-AB90A5E605A8}"/>
              </a:ext>
            </a:extLst>
          </p:cNvPr>
          <p:cNvSpPr txBox="1">
            <a:spLocks/>
          </p:cNvSpPr>
          <p:nvPr/>
        </p:nvSpPr>
        <p:spPr>
          <a:xfrm>
            <a:off x="1195753" y="112541"/>
            <a:ext cx="6513342" cy="534572"/>
          </a:xfrm>
          <a:prstGeom prst="rect">
            <a:avLst/>
          </a:prstGeom>
          <a:solidFill>
            <a:schemeClr val="accent2"/>
          </a:solidFill>
          <a:ln>
            <a:solidFill>
              <a:schemeClr val="tx1"/>
            </a:solidFill>
          </a:ln>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500" b="1" dirty="0"/>
              <a:t>Galileo’s Discoveries</a:t>
            </a:r>
            <a:endParaRPr lang="en-US" sz="3500" dirty="0"/>
          </a:p>
        </p:txBody>
      </p:sp>
      <p:sp>
        <p:nvSpPr>
          <p:cNvPr id="5" name="Content Placeholder 2">
            <a:extLst>
              <a:ext uri="{FF2B5EF4-FFF2-40B4-BE49-F238E27FC236}">
                <a16:creationId xmlns:a16="http://schemas.microsoft.com/office/drawing/2014/main" id="{B1C68442-7509-2A45-A362-276DA82B6A7F}"/>
              </a:ext>
            </a:extLst>
          </p:cNvPr>
          <p:cNvSpPr>
            <a:spLocks noGrp="1"/>
          </p:cNvSpPr>
          <p:nvPr>
            <p:ph idx="1"/>
          </p:nvPr>
        </p:nvSpPr>
        <p:spPr>
          <a:xfrm>
            <a:off x="112541" y="733280"/>
            <a:ext cx="5781822" cy="5948874"/>
          </a:xfrm>
          <a:solidFill>
            <a:schemeClr val="bg2">
              <a:lumMod val="40000"/>
              <a:lumOff val="60000"/>
            </a:schemeClr>
          </a:solidFill>
          <a:ln>
            <a:solidFill>
              <a:schemeClr val="tx1"/>
            </a:solidFill>
          </a:ln>
        </p:spPr>
        <p:txBody>
          <a:bodyPr>
            <a:normAutofit fontScale="92500" lnSpcReduction="10000"/>
          </a:bodyPr>
          <a:lstStyle/>
          <a:p>
            <a:pPr marL="0" indent="0">
              <a:buNone/>
            </a:pPr>
            <a:r>
              <a:rPr lang="en-US" dirty="0"/>
              <a:t>Galileo’s discoveries include:</a:t>
            </a:r>
          </a:p>
          <a:p>
            <a:pPr marL="0" indent="0">
              <a:buNone/>
            </a:pPr>
            <a:endParaRPr lang="en-US" sz="1000" dirty="0"/>
          </a:p>
          <a:p>
            <a:pPr marL="514350" indent="-514350">
              <a:buAutoNum type="arabicPeriod"/>
            </a:pPr>
            <a:r>
              <a:rPr lang="en-US" dirty="0"/>
              <a:t>Four </a:t>
            </a:r>
            <a:r>
              <a:rPr lang="en-US" u="sng" dirty="0">
                <a:solidFill>
                  <a:srgbClr val="C00000"/>
                </a:solidFill>
              </a:rPr>
              <a:t>satellites</a:t>
            </a:r>
            <a:r>
              <a:rPr lang="en-US" dirty="0"/>
              <a:t>, or moons, orbit Jupiter.</a:t>
            </a:r>
          </a:p>
          <a:p>
            <a:pPr marL="514350" indent="-514350">
              <a:buAutoNum type="arabicPeriod"/>
            </a:pPr>
            <a:r>
              <a:rPr lang="en-US" dirty="0"/>
              <a:t>Planets in the distance are circular disks, </a:t>
            </a:r>
            <a:r>
              <a:rPr lang="en-US" u="sng" dirty="0">
                <a:solidFill>
                  <a:schemeClr val="bg2">
                    <a:lumMod val="50000"/>
                  </a:schemeClr>
                </a:solidFill>
              </a:rPr>
              <a:t>not stars</a:t>
            </a:r>
            <a:r>
              <a:rPr lang="en-US" dirty="0"/>
              <a:t>.</a:t>
            </a:r>
          </a:p>
          <a:p>
            <a:pPr marL="514350" indent="-514350">
              <a:buAutoNum type="arabicPeriod"/>
            </a:pPr>
            <a:r>
              <a:rPr lang="en-US" dirty="0"/>
              <a:t>Earth’s moon’s surface is </a:t>
            </a:r>
            <a:r>
              <a:rPr lang="en-US" u="sng" dirty="0">
                <a:solidFill>
                  <a:schemeClr val="accent6">
                    <a:lumMod val="50000"/>
                  </a:schemeClr>
                </a:solidFill>
              </a:rPr>
              <a:t>not smooth</a:t>
            </a:r>
            <a:r>
              <a:rPr lang="en-US" dirty="0"/>
              <a:t>, it contained mountains, craters, and plains. </a:t>
            </a:r>
          </a:p>
          <a:p>
            <a:pPr marL="514350" indent="-514350">
              <a:buAutoNum type="arabicPeriod"/>
            </a:pPr>
            <a:r>
              <a:rPr lang="en-US" dirty="0"/>
              <a:t>The sun had </a:t>
            </a:r>
            <a:r>
              <a:rPr lang="en-US" u="sng" dirty="0">
                <a:solidFill>
                  <a:srgbClr val="C00000"/>
                </a:solidFill>
              </a:rPr>
              <a:t>spots</a:t>
            </a:r>
            <a:r>
              <a:rPr lang="en-US" dirty="0"/>
              <a:t>, or dark regions and the sun had a rotational period of just </a:t>
            </a:r>
            <a:r>
              <a:rPr lang="en-US" u="sng" dirty="0">
                <a:solidFill>
                  <a:srgbClr val="C00000"/>
                </a:solidFill>
              </a:rPr>
              <a:t>under one month</a:t>
            </a:r>
            <a:r>
              <a:rPr lang="en-US" dirty="0"/>
              <a:t>.</a:t>
            </a:r>
          </a:p>
          <a:p>
            <a:pPr marL="514350" indent="-514350">
              <a:buAutoNum type="arabicPeriod"/>
            </a:pPr>
            <a:endParaRPr lang="en-US" dirty="0"/>
          </a:p>
        </p:txBody>
      </p:sp>
      <p:pic>
        <p:nvPicPr>
          <p:cNvPr id="6" name="Picture 5">
            <a:extLst>
              <a:ext uri="{FF2B5EF4-FFF2-40B4-BE49-F238E27FC236}">
                <a16:creationId xmlns:a16="http://schemas.microsoft.com/office/drawing/2014/main" id="{C3AB2E9D-340B-FE43-82B4-F6D68F65ECC6}"/>
              </a:ext>
            </a:extLst>
          </p:cNvPr>
          <p:cNvPicPr>
            <a:picLocks noChangeAspect="1"/>
          </p:cNvPicPr>
          <p:nvPr/>
        </p:nvPicPr>
        <p:blipFill>
          <a:blip r:embed="rId2"/>
          <a:stretch>
            <a:fillRect/>
          </a:stretch>
        </p:blipFill>
        <p:spPr>
          <a:xfrm>
            <a:off x="6283229" y="733280"/>
            <a:ext cx="2416731" cy="5948874"/>
          </a:xfrm>
          <a:prstGeom prst="rect">
            <a:avLst/>
          </a:prstGeom>
        </p:spPr>
      </p:pic>
    </p:spTree>
    <p:extLst>
      <p:ext uri="{BB962C8B-B14F-4D97-AF65-F5344CB8AC3E}">
        <p14:creationId xmlns:p14="http://schemas.microsoft.com/office/powerpoint/2010/main" val="115075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1392701" y="112541"/>
            <a:ext cx="6696221" cy="633046"/>
          </a:xfrm>
          <a:solidFill>
            <a:schemeClr val="accent2"/>
          </a:solidFill>
          <a:ln>
            <a:solidFill>
              <a:schemeClr val="tx1"/>
            </a:solidFill>
          </a:ln>
        </p:spPr>
        <p:txBody>
          <a:bodyPr>
            <a:normAutofit/>
          </a:bodyPr>
          <a:lstStyle/>
          <a:p>
            <a:r>
              <a:rPr lang="en-US" sz="3500" b="1" dirty="0"/>
              <a:t>Mass Versus Weight</a:t>
            </a:r>
            <a:endParaRPr lang="en-US" sz="3500" dirty="0"/>
          </a:p>
        </p:txBody>
      </p:sp>
      <p:sp>
        <p:nvSpPr>
          <p:cNvPr id="9" name="Content Placeholder 2">
            <a:extLst>
              <a:ext uri="{FF2B5EF4-FFF2-40B4-BE49-F238E27FC236}">
                <a16:creationId xmlns:a16="http://schemas.microsoft.com/office/drawing/2014/main" id="{7691CB2B-9DF3-2644-82FB-F357D8F9C3C0}"/>
              </a:ext>
            </a:extLst>
          </p:cNvPr>
          <p:cNvSpPr txBox="1">
            <a:spLocks/>
          </p:cNvSpPr>
          <p:nvPr/>
        </p:nvSpPr>
        <p:spPr>
          <a:xfrm>
            <a:off x="211011" y="910882"/>
            <a:ext cx="8736039" cy="5771271"/>
          </a:xfrm>
          <a:prstGeom prst="rect">
            <a:avLst/>
          </a:prstGeom>
          <a:solidFill>
            <a:schemeClr val="tx2">
              <a:lumMod val="40000"/>
              <a:lumOff val="60000"/>
            </a:schemeClr>
          </a:solidFill>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t>Mass</a:t>
            </a:r>
            <a:r>
              <a:rPr lang="en-US" dirty="0"/>
              <a:t>:</a:t>
            </a:r>
          </a:p>
          <a:p>
            <a:r>
              <a:rPr lang="en-US" dirty="0"/>
              <a:t>The total </a:t>
            </a:r>
            <a:r>
              <a:rPr lang="en-US" u="sng" dirty="0">
                <a:solidFill>
                  <a:srgbClr val="C00000"/>
                </a:solidFill>
              </a:rPr>
              <a:t>amount of matter </a:t>
            </a:r>
            <a:r>
              <a:rPr lang="en-US" dirty="0"/>
              <a:t>(think atoms) in an object.</a:t>
            </a:r>
          </a:p>
          <a:p>
            <a:r>
              <a:rPr lang="en-US" dirty="0"/>
              <a:t>Mass is </a:t>
            </a:r>
            <a:r>
              <a:rPr lang="en-US" u="sng" dirty="0">
                <a:solidFill>
                  <a:srgbClr val="C00000"/>
                </a:solidFill>
              </a:rPr>
              <a:t>constant</a:t>
            </a:r>
            <a:r>
              <a:rPr lang="en-US" dirty="0"/>
              <a:t> and does not change with location </a:t>
            </a:r>
          </a:p>
          <a:p>
            <a:r>
              <a:rPr lang="en-US" dirty="0"/>
              <a:t>Measured in </a:t>
            </a:r>
            <a:r>
              <a:rPr lang="en-US" u="sng" dirty="0">
                <a:solidFill>
                  <a:srgbClr val="C00000"/>
                </a:solidFill>
              </a:rPr>
              <a:t>kilograms</a:t>
            </a:r>
            <a:r>
              <a:rPr lang="en-US" dirty="0"/>
              <a:t> (kg)</a:t>
            </a:r>
          </a:p>
          <a:p>
            <a:pPr marL="0" indent="0">
              <a:buFont typeface="Arial"/>
              <a:buNone/>
            </a:pPr>
            <a:endParaRPr lang="en-US" dirty="0"/>
          </a:p>
          <a:p>
            <a:pPr marL="0" indent="0">
              <a:buFont typeface="Arial"/>
              <a:buNone/>
            </a:pPr>
            <a:r>
              <a:rPr lang="en-US" b="1" dirty="0"/>
              <a:t>Weight</a:t>
            </a:r>
            <a:r>
              <a:rPr lang="en-US" dirty="0"/>
              <a:t>: </a:t>
            </a:r>
          </a:p>
          <a:p>
            <a:r>
              <a:rPr lang="en-US" dirty="0"/>
              <a:t>The </a:t>
            </a:r>
            <a:r>
              <a:rPr lang="en-US" u="sng" dirty="0">
                <a:solidFill>
                  <a:schemeClr val="accent4">
                    <a:lumMod val="75000"/>
                  </a:schemeClr>
                </a:solidFill>
              </a:rPr>
              <a:t>force of gravity </a:t>
            </a:r>
            <a:r>
              <a:rPr lang="en-US" dirty="0"/>
              <a:t>acting </a:t>
            </a:r>
          </a:p>
          <a:p>
            <a:pPr marL="0" indent="0">
              <a:buNone/>
            </a:pPr>
            <a:r>
              <a:rPr lang="en-US" dirty="0"/>
              <a:t>	on an object.</a:t>
            </a:r>
          </a:p>
          <a:p>
            <a:r>
              <a:rPr lang="en-US" dirty="0"/>
              <a:t>Weight </a:t>
            </a:r>
            <a:r>
              <a:rPr lang="en-US" u="sng" dirty="0">
                <a:solidFill>
                  <a:schemeClr val="accent4">
                    <a:lumMod val="75000"/>
                  </a:schemeClr>
                </a:solidFill>
              </a:rPr>
              <a:t>changes</a:t>
            </a:r>
            <a:r>
              <a:rPr lang="en-US" dirty="0"/>
              <a:t> depending </a:t>
            </a:r>
          </a:p>
          <a:p>
            <a:pPr marL="0" indent="0">
              <a:buNone/>
            </a:pPr>
            <a:r>
              <a:rPr lang="en-US" dirty="0"/>
              <a:t>	where you are in the universe</a:t>
            </a:r>
          </a:p>
          <a:p>
            <a:r>
              <a:rPr lang="en-US" dirty="0"/>
              <a:t>Measured in </a:t>
            </a:r>
            <a:r>
              <a:rPr lang="en-US" u="sng" dirty="0">
                <a:solidFill>
                  <a:schemeClr val="accent4">
                    <a:lumMod val="75000"/>
                  </a:schemeClr>
                </a:solidFill>
              </a:rPr>
              <a:t>Newtons</a:t>
            </a:r>
            <a:r>
              <a:rPr lang="en-US" dirty="0">
                <a:solidFill>
                  <a:schemeClr val="accent4">
                    <a:lumMod val="75000"/>
                  </a:schemeClr>
                </a:solidFill>
              </a:rPr>
              <a:t> </a:t>
            </a:r>
            <a:r>
              <a:rPr lang="en-US" dirty="0"/>
              <a:t>(N)</a:t>
            </a:r>
          </a:p>
          <a:p>
            <a:pPr marL="0" indent="0">
              <a:buFont typeface="Arial"/>
              <a:buNone/>
            </a:pPr>
            <a:endParaRPr lang="en-US" dirty="0"/>
          </a:p>
          <a:p>
            <a:pPr marL="0" indent="0">
              <a:buFont typeface="Arial"/>
              <a:buNone/>
            </a:pPr>
            <a:endParaRPr lang="en-US" dirty="0"/>
          </a:p>
          <a:p>
            <a:pPr marL="0" indent="0">
              <a:buFont typeface="Arial"/>
              <a:buNone/>
            </a:pPr>
            <a:endParaRPr lang="en-US" dirty="0"/>
          </a:p>
          <a:p>
            <a:pPr marL="0" indent="0">
              <a:buFont typeface="Arial"/>
              <a:buNone/>
            </a:pPr>
            <a:endParaRPr lang="en-US" dirty="0"/>
          </a:p>
          <a:p>
            <a:pPr marL="0" indent="0">
              <a:buFont typeface="Arial"/>
              <a:buNone/>
            </a:pPr>
            <a:endParaRPr lang="en-US" dirty="0"/>
          </a:p>
        </p:txBody>
      </p:sp>
      <p:pic>
        <p:nvPicPr>
          <p:cNvPr id="3" name="Picture 2">
            <a:extLst>
              <a:ext uri="{FF2B5EF4-FFF2-40B4-BE49-F238E27FC236}">
                <a16:creationId xmlns:a16="http://schemas.microsoft.com/office/drawing/2014/main" id="{D544087E-C266-B940-B9C5-E61926D8ACD1}"/>
              </a:ext>
            </a:extLst>
          </p:cNvPr>
          <p:cNvPicPr>
            <a:picLocks noChangeAspect="1"/>
          </p:cNvPicPr>
          <p:nvPr/>
        </p:nvPicPr>
        <p:blipFill>
          <a:blip r:embed="rId3"/>
          <a:stretch>
            <a:fillRect/>
          </a:stretch>
        </p:blipFill>
        <p:spPr>
          <a:xfrm>
            <a:off x="5164455" y="2902633"/>
            <a:ext cx="3307080" cy="3779520"/>
          </a:xfrm>
          <a:prstGeom prst="rect">
            <a:avLst/>
          </a:prstGeom>
        </p:spPr>
      </p:pic>
    </p:spTree>
    <p:extLst>
      <p:ext uri="{BB962C8B-B14F-4D97-AF65-F5344CB8AC3E}">
        <p14:creationId xmlns:p14="http://schemas.microsoft.com/office/powerpoint/2010/main" val="104999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22211" y="115797"/>
            <a:ext cx="5012497" cy="784830"/>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4500" b="1" dirty="0">
                <a:latin typeface="Calibri" panose="020F0502020204030204" pitchFamily="34" charset="0"/>
                <a:cs typeface="Calibri" panose="020F0502020204030204" pitchFamily="34" charset="0"/>
              </a:rPr>
              <a:t>Astronomy Defined</a:t>
            </a:r>
          </a:p>
        </p:txBody>
      </p:sp>
      <p:sp>
        <p:nvSpPr>
          <p:cNvPr id="4" name="TextBox 3"/>
          <p:cNvSpPr txBox="1"/>
          <p:nvPr/>
        </p:nvSpPr>
        <p:spPr>
          <a:xfrm>
            <a:off x="122211" y="1024372"/>
            <a:ext cx="5012497" cy="5632311"/>
          </a:xfrm>
          <a:prstGeom prst="rect">
            <a:avLst/>
          </a:prstGeom>
          <a:solidFill>
            <a:schemeClr val="accent4">
              <a:lumMod val="40000"/>
              <a:lumOff val="60000"/>
            </a:schemeClr>
          </a:solidFill>
          <a:ln>
            <a:solidFill>
              <a:schemeClr val="tx1"/>
            </a:solidFill>
          </a:ln>
        </p:spPr>
        <p:txBody>
          <a:bodyPr wrap="square" rtlCol="0">
            <a:spAutoFit/>
          </a:bodyPr>
          <a:lstStyle/>
          <a:p>
            <a:r>
              <a:rPr lang="en-US" sz="4500" dirty="0">
                <a:latin typeface="Calibri"/>
                <a:cs typeface="Calibri"/>
              </a:rPr>
              <a:t>Astronomy is the </a:t>
            </a:r>
            <a:r>
              <a:rPr lang="en-US" sz="4500" u="sng" dirty="0">
                <a:solidFill>
                  <a:srgbClr val="FF0000"/>
                </a:solidFill>
                <a:latin typeface="Calibri"/>
                <a:cs typeface="Calibri"/>
              </a:rPr>
              <a:t>study of the universe</a:t>
            </a:r>
          </a:p>
          <a:p>
            <a:pPr marL="571500" indent="-571500">
              <a:buFont typeface="Arial" panose="020B0604020202020204" pitchFamily="34" charset="0"/>
              <a:buChar char="•"/>
            </a:pPr>
            <a:r>
              <a:rPr lang="en-US" sz="4500" dirty="0">
                <a:latin typeface="Calibri"/>
                <a:cs typeface="Calibri"/>
              </a:rPr>
              <a:t>Properties of objects in space</a:t>
            </a:r>
          </a:p>
          <a:p>
            <a:pPr marL="571500" indent="-571500">
              <a:buFont typeface="Arial" panose="020B0604020202020204" pitchFamily="34" charset="0"/>
              <a:buChar char="•"/>
            </a:pPr>
            <a:r>
              <a:rPr lang="en-US" sz="4500" dirty="0">
                <a:latin typeface="Calibri"/>
                <a:cs typeface="Calibri"/>
              </a:rPr>
              <a:t>Laws that predicts the way the universe operates</a:t>
            </a:r>
          </a:p>
        </p:txBody>
      </p:sp>
      <p:pic>
        <p:nvPicPr>
          <p:cNvPr id="3" name="Picture 2">
            <a:extLst>
              <a:ext uri="{FF2B5EF4-FFF2-40B4-BE49-F238E27FC236}">
                <a16:creationId xmlns:a16="http://schemas.microsoft.com/office/drawing/2014/main" id="{A3AF19C1-CF14-9648-9BF6-D533B4C65FD7}"/>
              </a:ext>
            </a:extLst>
          </p:cNvPr>
          <p:cNvPicPr>
            <a:picLocks noChangeAspect="1"/>
          </p:cNvPicPr>
          <p:nvPr/>
        </p:nvPicPr>
        <p:blipFill>
          <a:blip r:embed="rId3"/>
          <a:stretch>
            <a:fillRect/>
          </a:stretch>
        </p:blipFill>
        <p:spPr>
          <a:xfrm>
            <a:off x="5781821" y="2829967"/>
            <a:ext cx="2672861" cy="1523531"/>
          </a:xfrm>
          <a:prstGeom prst="rect">
            <a:avLst/>
          </a:prstGeom>
        </p:spPr>
      </p:pic>
      <p:pic>
        <p:nvPicPr>
          <p:cNvPr id="9" name="Picture 8">
            <a:extLst>
              <a:ext uri="{FF2B5EF4-FFF2-40B4-BE49-F238E27FC236}">
                <a16:creationId xmlns:a16="http://schemas.microsoft.com/office/drawing/2014/main" id="{F70EC41F-E9D6-E447-8004-FA6F0ECA58C9}"/>
              </a:ext>
            </a:extLst>
          </p:cNvPr>
          <p:cNvPicPr>
            <a:picLocks noChangeAspect="1"/>
          </p:cNvPicPr>
          <p:nvPr/>
        </p:nvPicPr>
        <p:blipFill>
          <a:blip r:embed="rId4"/>
          <a:stretch>
            <a:fillRect/>
          </a:stretch>
        </p:blipFill>
        <p:spPr>
          <a:xfrm>
            <a:off x="5208399" y="115797"/>
            <a:ext cx="3718282" cy="2472658"/>
          </a:xfrm>
          <a:prstGeom prst="rect">
            <a:avLst/>
          </a:prstGeom>
        </p:spPr>
      </p:pic>
      <p:pic>
        <p:nvPicPr>
          <p:cNvPr id="11" name="Picture 10">
            <a:extLst>
              <a:ext uri="{FF2B5EF4-FFF2-40B4-BE49-F238E27FC236}">
                <a16:creationId xmlns:a16="http://schemas.microsoft.com/office/drawing/2014/main" id="{61BEF8D0-3987-F54A-87AD-3F2FF9915A75}"/>
              </a:ext>
            </a:extLst>
          </p:cNvPr>
          <p:cNvPicPr>
            <a:picLocks noChangeAspect="1"/>
          </p:cNvPicPr>
          <p:nvPr/>
        </p:nvPicPr>
        <p:blipFill>
          <a:blip r:embed="rId5"/>
          <a:stretch>
            <a:fillRect/>
          </a:stretch>
        </p:blipFill>
        <p:spPr>
          <a:xfrm>
            <a:off x="7585425" y="4786836"/>
            <a:ext cx="1341256" cy="1703395"/>
          </a:xfrm>
          <a:prstGeom prst="rect">
            <a:avLst/>
          </a:prstGeom>
        </p:spPr>
      </p:pic>
      <p:pic>
        <p:nvPicPr>
          <p:cNvPr id="12" name="Picture 11">
            <a:extLst>
              <a:ext uri="{FF2B5EF4-FFF2-40B4-BE49-F238E27FC236}">
                <a16:creationId xmlns:a16="http://schemas.microsoft.com/office/drawing/2014/main" id="{556871BF-85AC-7B4F-8DF2-B630BAADE0DF}"/>
              </a:ext>
            </a:extLst>
          </p:cNvPr>
          <p:cNvPicPr>
            <a:picLocks noChangeAspect="1"/>
          </p:cNvPicPr>
          <p:nvPr/>
        </p:nvPicPr>
        <p:blipFill>
          <a:blip r:embed="rId6"/>
          <a:stretch>
            <a:fillRect/>
          </a:stretch>
        </p:blipFill>
        <p:spPr>
          <a:xfrm>
            <a:off x="5450577" y="4620385"/>
            <a:ext cx="2036298" cy="2036298"/>
          </a:xfrm>
          <a:prstGeom prst="rect">
            <a:avLst/>
          </a:prstGeom>
        </p:spPr>
      </p:pic>
    </p:spTree>
    <p:extLst>
      <p:ext uri="{BB962C8B-B14F-4D97-AF65-F5344CB8AC3E}">
        <p14:creationId xmlns:p14="http://schemas.microsoft.com/office/powerpoint/2010/main" val="428953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3B2249-5F68-454E-AE89-FBB83DE55EAC}"/>
              </a:ext>
            </a:extLst>
          </p:cNvPr>
          <p:cNvPicPr>
            <a:picLocks noChangeAspect="1"/>
          </p:cNvPicPr>
          <p:nvPr/>
        </p:nvPicPr>
        <p:blipFill>
          <a:blip r:embed="rId3"/>
          <a:stretch>
            <a:fillRect/>
          </a:stretch>
        </p:blipFill>
        <p:spPr>
          <a:xfrm>
            <a:off x="0" y="0"/>
            <a:ext cx="9144000" cy="5187142"/>
          </a:xfrm>
          <a:prstGeom prst="rect">
            <a:avLst/>
          </a:prstGeom>
        </p:spPr>
      </p:pic>
      <p:sp>
        <p:nvSpPr>
          <p:cNvPr id="7" name="Title 1">
            <a:extLst>
              <a:ext uri="{FF2B5EF4-FFF2-40B4-BE49-F238E27FC236}">
                <a16:creationId xmlns:a16="http://schemas.microsoft.com/office/drawing/2014/main" id="{6318C192-48D5-2547-AA3B-13A58068E3E6}"/>
              </a:ext>
            </a:extLst>
          </p:cNvPr>
          <p:cNvSpPr>
            <a:spLocks noGrp="1"/>
          </p:cNvSpPr>
          <p:nvPr>
            <p:ph type="title"/>
          </p:nvPr>
        </p:nvSpPr>
        <p:spPr>
          <a:xfrm>
            <a:off x="505158" y="5748571"/>
            <a:ext cx="8133684" cy="633046"/>
          </a:xfrm>
          <a:solidFill>
            <a:schemeClr val="accent2"/>
          </a:solidFill>
          <a:ln>
            <a:solidFill>
              <a:schemeClr val="bg1"/>
            </a:solidFill>
          </a:ln>
        </p:spPr>
        <p:txBody>
          <a:bodyPr>
            <a:noAutofit/>
          </a:bodyPr>
          <a:lstStyle/>
          <a:p>
            <a:r>
              <a:rPr lang="en-US" sz="4500" b="1" dirty="0">
                <a:hlinkClick r:id="rId4"/>
              </a:rPr>
              <a:t>Click On This Bar For Interactive</a:t>
            </a:r>
            <a:endParaRPr lang="en-US" sz="4500" dirty="0">
              <a:hlinkClick r:id="rId4"/>
            </a:endParaRPr>
          </a:p>
        </p:txBody>
      </p:sp>
    </p:spTree>
    <p:extLst>
      <p:ext uri="{BB962C8B-B14F-4D97-AF65-F5344CB8AC3E}">
        <p14:creationId xmlns:p14="http://schemas.microsoft.com/office/powerpoint/2010/main" val="918267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1A77-5124-0C42-87BB-342009294B17}"/>
              </a:ext>
            </a:extLst>
          </p:cNvPr>
          <p:cNvSpPr>
            <a:spLocks noGrp="1"/>
          </p:cNvSpPr>
          <p:nvPr>
            <p:ph type="title"/>
          </p:nvPr>
        </p:nvSpPr>
        <p:spPr>
          <a:xfrm>
            <a:off x="81280" y="87337"/>
            <a:ext cx="2377439" cy="975360"/>
          </a:xfrm>
          <a:solidFill>
            <a:srgbClr val="FFFFC5"/>
          </a:solidFill>
          <a:ln>
            <a:solidFill>
              <a:schemeClr val="tx1"/>
            </a:solidFill>
          </a:ln>
        </p:spPr>
        <p:txBody>
          <a:bodyPr>
            <a:normAutofit/>
          </a:bodyPr>
          <a:lstStyle/>
          <a:p>
            <a:r>
              <a:rPr lang="en-US" sz="3500" b="1" dirty="0"/>
              <a:t>Gravity </a:t>
            </a:r>
            <a:endParaRPr lang="en-US" sz="3500" dirty="0"/>
          </a:p>
        </p:txBody>
      </p:sp>
      <p:sp>
        <p:nvSpPr>
          <p:cNvPr id="3" name="Content Placeholder 2">
            <a:extLst>
              <a:ext uri="{FF2B5EF4-FFF2-40B4-BE49-F238E27FC236}">
                <a16:creationId xmlns:a16="http://schemas.microsoft.com/office/drawing/2014/main" id="{B88ECB09-67D2-1049-B174-8110BDDD0D0B}"/>
              </a:ext>
            </a:extLst>
          </p:cNvPr>
          <p:cNvSpPr txBox="1">
            <a:spLocks/>
          </p:cNvSpPr>
          <p:nvPr/>
        </p:nvSpPr>
        <p:spPr>
          <a:xfrm>
            <a:off x="2819400" y="120747"/>
            <a:ext cx="6172200" cy="6468794"/>
          </a:xfrm>
          <a:prstGeom prst="rect">
            <a:avLst/>
          </a:prstGeom>
          <a:solidFill>
            <a:schemeClr val="tx2">
              <a:lumMod val="40000"/>
              <a:lumOff val="60000"/>
            </a:schemeClr>
          </a:solidFill>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Gravity is from the Latin word </a:t>
            </a:r>
            <a:r>
              <a:rPr lang="en-US" i="1" dirty="0"/>
              <a:t>gravitas</a:t>
            </a:r>
            <a:r>
              <a:rPr lang="en-US" dirty="0"/>
              <a:t>, meaning </a:t>
            </a:r>
            <a:r>
              <a:rPr lang="en-US" i="1" u="sng" dirty="0">
                <a:solidFill>
                  <a:schemeClr val="bg2">
                    <a:lumMod val="50000"/>
                  </a:schemeClr>
                </a:solidFill>
              </a:rPr>
              <a:t>weight</a:t>
            </a:r>
            <a:endParaRPr lang="en-US" u="sng" dirty="0">
              <a:solidFill>
                <a:schemeClr val="bg2">
                  <a:lumMod val="50000"/>
                </a:schemeClr>
              </a:solidFill>
            </a:endParaRPr>
          </a:p>
          <a:p>
            <a:r>
              <a:rPr lang="en-US" dirty="0"/>
              <a:t>Gravity is a </a:t>
            </a:r>
            <a:r>
              <a:rPr lang="en-US" u="sng" dirty="0">
                <a:solidFill>
                  <a:schemeClr val="bg2">
                    <a:lumMod val="50000"/>
                  </a:schemeClr>
                </a:solidFill>
              </a:rPr>
              <a:t>force</a:t>
            </a:r>
            <a:r>
              <a:rPr lang="en-US" dirty="0"/>
              <a:t> by which all things with mass or energy, including planets, stars, and galaxies are brought toward one another. </a:t>
            </a:r>
          </a:p>
          <a:p>
            <a:r>
              <a:rPr lang="en-US" dirty="0"/>
              <a:t>Gravity </a:t>
            </a:r>
            <a:r>
              <a:rPr lang="en-US" u="sng" dirty="0">
                <a:solidFill>
                  <a:schemeClr val="accent6">
                    <a:lumMod val="50000"/>
                  </a:schemeClr>
                </a:solidFill>
              </a:rPr>
              <a:t>gives weight to objects</a:t>
            </a:r>
          </a:p>
          <a:p>
            <a:r>
              <a:rPr lang="en-US" dirty="0"/>
              <a:t>Earth’s gravitational acceleration is </a:t>
            </a:r>
            <a:r>
              <a:rPr lang="en-US" u="sng" dirty="0">
                <a:solidFill>
                  <a:schemeClr val="accent6">
                    <a:lumMod val="50000"/>
                  </a:schemeClr>
                </a:solidFill>
              </a:rPr>
              <a:t>9.8 m/s</a:t>
            </a:r>
            <a:r>
              <a:rPr lang="en-US" u="sng" baseline="30000" dirty="0">
                <a:solidFill>
                  <a:schemeClr val="accent6">
                    <a:lumMod val="50000"/>
                  </a:schemeClr>
                </a:solidFill>
              </a:rPr>
              <a:t>2</a:t>
            </a:r>
          </a:p>
          <a:p>
            <a:r>
              <a:rPr lang="en-US" dirty="0"/>
              <a:t>The gravitational attraction of the matter present in the universe cause it to </a:t>
            </a:r>
            <a:r>
              <a:rPr lang="en-US" u="sng" dirty="0">
                <a:solidFill>
                  <a:schemeClr val="accent4">
                    <a:lumMod val="75000"/>
                  </a:schemeClr>
                </a:solidFill>
              </a:rPr>
              <a:t>coalesce</a:t>
            </a:r>
            <a:r>
              <a:rPr lang="en-US" dirty="0"/>
              <a:t> into stars, galaxies, and even planets.</a:t>
            </a:r>
          </a:p>
          <a:p>
            <a:pPr marL="0" indent="0">
              <a:buFont typeface="Arial"/>
              <a:buNone/>
            </a:pPr>
            <a:endParaRPr lang="en-US" dirty="0"/>
          </a:p>
          <a:p>
            <a:pPr marL="0" indent="0">
              <a:buFont typeface="Arial"/>
              <a:buNone/>
            </a:pPr>
            <a:endParaRPr lang="en-US" dirty="0"/>
          </a:p>
          <a:p>
            <a:pPr marL="0" indent="0">
              <a:buFont typeface="Arial"/>
              <a:buNone/>
            </a:pPr>
            <a:endParaRPr lang="en-US" dirty="0"/>
          </a:p>
          <a:p>
            <a:pPr marL="0" indent="0">
              <a:buFont typeface="Arial"/>
              <a:buNone/>
            </a:pPr>
            <a:endParaRPr lang="en-US" dirty="0"/>
          </a:p>
          <a:p>
            <a:pPr marL="0" indent="0">
              <a:buFont typeface="Arial"/>
              <a:buNone/>
            </a:pPr>
            <a:endParaRPr lang="en-US" dirty="0"/>
          </a:p>
          <a:p>
            <a:pPr marL="0" indent="0">
              <a:buFont typeface="Arial"/>
              <a:buNone/>
            </a:pPr>
            <a:endParaRPr lang="en-US" dirty="0"/>
          </a:p>
        </p:txBody>
      </p:sp>
      <p:pic>
        <p:nvPicPr>
          <p:cNvPr id="6" name="Picture 5">
            <a:extLst>
              <a:ext uri="{FF2B5EF4-FFF2-40B4-BE49-F238E27FC236}">
                <a16:creationId xmlns:a16="http://schemas.microsoft.com/office/drawing/2014/main" id="{B6E703B7-D257-3444-A5A1-AAB663AE1EAD}"/>
              </a:ext>
            </a:extLst>
          </p:cNvPr>
          <p:cNvPicPr>
            <a:picLocks noChangeAspect="1"/>
          </p:cNvPicPr>
          <p:nvPr/>
        </p:nvPicPr>
        <p:blipFill>
          <a:blip r:embed="rId3"/>
          <a:stretch>
            <a:fillRect/>
          </a:stretch>
        </p:blipFill>
        <p:spPr>
          <a:xfrm>
            <a:off x="81280" y="1366519"/>
            <a:ext cx="2540000" cy="5189611"/>
          </a:xfrm>
          <a:prstGeom prst="rect">
            <a:avLst/>
          </a:prstGeom>
        </p:spPr>
      </p:pic>
    </p:spTree>
    <p:extLst>
      <p:ext uri="{BB962C8B-B14F-4D97-AF65-F5344CB8AC3E}">
        <p14:creationId xmlns:p14="http://schemas.microsoft.com/office/powerpoint/2010/main" val="154344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161773" y="45710"/>
            <a:ext cx="4375053" cy="633046"/>
          </a:xfrm>
          <a:solidFill>
            <a:srgbClr val="FFFFC5"/>
          </a:solidFill>
          <a:ln>
            <a:solidFill>
              <a:schemeClr val="tx1"/>
            </a:solidFill>
          </a:ln>
        </p:spPr>
        <p:txBody>
          <a:bodyPr>
            <a:normAutofit/>
          </a:bodyPr>
          <a:lstStyle/>
          <a:p>
            <a:r>
              <a:rPr lang="en-US" sz="3500" b="1" dirty="0"/>
              <a:t>Gravity </a:t>
            </a:r>
            <a:endParaRPr lang="en-US" sz="3500" dirty="0"/>
          </a:p>
        </p:txBody>
      </p:sp>
      <p:sp>
        <p:nvSpPr>
          <p:cNvPr id="9" name="Content Placeholder 2">
            <a:extLst>
              <a:ext uri="{FF2B5EF4-FFF2-40B4-BE49-F238E27FC236}">
                <a16:creationId xmlns:a16="http://schemas.microsoft.com/office/drawing/2014/main" id="{7691CB2B-9DF3-2644-82FB-F357D8F9C3C0}"/>
              </a:ext>
            </a:extLst>
          </p:cNvPr>
          <p:cNvSpPr txBox="1">
            <a:spLocks/>
          </p:cNvSpPr>
          <p:nvPr/>
        </p:nvSpPr>
        <p:spPr>
          <a:xfrm>
            <a:off x="161773" y="745577"/>
            <a:ext cx="8736039" cy="6031534"/>
          </a:xfrm>
          <a:prstGeom prst="rect">
            <a:avLst/>
          </a:prstGeom>
          <a:solidFill>
            <a:schemeClr val="tx2">
              <a:lumMod val="40000"/>
              <a:lumOff val="60000"/>
            </a:schemeClr>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Without gravity, planets would not move in an elliptical orbit. Instead, planets would move in a straight line out into space. </a:t>
            </a:r>
          </a:p>
          <a:p>
            <a:r>
              <a:rPr lang="en-US" dirty="0"/>
              <a:t>The </a:t>
            </a:r>
            <a:r>
              <a:rPr lang="en-US" u="sng" dirty="0">
                <a:solidFill>
                  <a:schemeClr val="accent4">
                    <a:lumMod val="75000"/>
                  </a:schemeClr>
                </a:solidFill>
              </a:rPr>
              <a:t>greater the mass </a:t>
            </a:r>
            <a:r>
              <a:rPr lang="en-US" dirty="0"/>
              <a:t>of an object, the </a:t>
            </a:r>
            <a:r>
              <a:rPr lang="en-US" u="sng" dirty="0">
                <a:solidFill>
                  <a:schemeClr val="accent4">
                    <a:lumMod val="75000"/>
                  </a:schemeClr>
                </a:solidFill>
              </a:rPr>
              <a:t>greater its gravitational force</a:t>
            </a:r>
            <a:r>
              <a:rPr lang="en-US" dirty="0"/>
              <a:t>. </a:t>
            </a:r>
          </a:p>
          <a:p>
            <a:r>
              <a:rPr lang="en-US" dirty="0"/>
              <a:t>The </a:t>
            </a:r>
            <a:r>
              <a:rPr lang="en-US" u="sng" dirty="0">
                <a:solidFill>
                  <a:schemeClr val="accent6">
                    <a:lumMod val="50000"/>
                  </a:schemeClr>
                </a:solidFill>
              </a:rPr>
              <a:t>closer</a:t>
            </a:r>
            <a:r>
              <a:rPr lang="en-US" dirty="0"/>
              <a:t> two objects are together, the </a:t>
            </a:r>
            <a:r>
              <a:rPr lang="en-US" u="sng" dirty="0">
                <a:solidFill>
                  <a:schemeClr val="accent6">
                    <a:lumMod val="50000"/>
                  </a:schemeClr>
                </a:solidFill>
              </a:rPr>
              <a:t>greater</a:t>
            </a:r>
            <a:r>
              <a:rPr lang="en-US" dirty="0"/>
              <a:t> the gravitational force. </a:t>
            </a:r>
          </a:p>
          <a:p>
            <a:pPr marL="0" indent="0">
              <a:buFont typeface="Arial"/>
              <a:buNone/>
            </a:pPr>
            <a:endParaRPr lang="en-US" b="1" dirty="0"/>
          </a:p>
          <a:p>
            <a:pPr marL="0" indent="0">
              <a:buFont typeface="Arial"/>
              <a:buNone/>
            </a:pPr>
            <a:endParaRPr lang="en-US" b="1" dirty="0"/>
          </a:p>
          <a:p>
            <a:pPr marL="0" indent="0">
              <a:buFont typeface="Arial"/>
              <a:buNone/>
            </a:pPr>
            <a:endParaRPr lang="en-US" b="1" dirty="0"/>
          </a:p>
          <a:p>
            <a:pPr marL="0" indent="0">
              <a:buFont typeface="Arial"/>
              <a:buNone/>
            </a:pPr>
            <a:endParaRPr lang="en-US" b="1" dirty="0"/>
          </a:p>
          <a:p>
            <a:pPr marL="0" indent="0">
              <a:buFont typeface="Arial"/>
              <a:buNone/>
            </a:pPr>
            <a:endParaRPr lang="en-US" dirty="0"/>
          </a:p>
          <a:p>
            <a:pPr marL="0" indent="0">
              <a:buFont typeface="Arial"/>
              <a:buNone/>
            </a:pPr>
            <a:endParaRPr lang="en-US" dirty="0"/>
          </a:p>
          <a:p>
            <a:pPr marL="0" indent="0">
              <a:buFont typeface="Arial"/>
              <a:buNone/>
            </a:pPr>
            <a:endParaRPr lang="en-US" dirty="0"/>
          </a:p>
        </p:txBody>
      </p:sp>
      <p:pic>
        <p:nvPicPr>
          <p:cNvPr id="5" name="Picture 4">
            <a:extLst>
              <a:ext uri="{FF2B5EF4-FFF2-40B4-BE49-F238E27FC236}">
                <a16:creationId xmlns:a16="http://schemas.microsoft.com/office/drawing/2014/main" id="{1FC20C13-4DF4-A047-AE66-599E76D3AC05}"/>
              </a:ext>
            </a:extLst>
          </p:cNvPr>
          <p:cNvPicPr>
            <a:picLocks noChangeAspect="1"/>
          </p:cNvPicPr>
          <p:nvPr/>
        </p:nvPicPr>
        <p:blipFill>
          <a:blip r:embed="rId3"/>
          <a:stretch>
            <a:fillRect/>
          </a:stretch>
        </p:blipFill>
        <p:spPr>
          <a:xfrm>
            <a:off x="365416" y="4458465"/>
            <a:ext cx="5135392" cy="1468389"/>
          </a:xfrm>
          <a:prstGeom prst="rect">
            <a:avLst/>
          </a:prstGeom>
          <a:ln>
            <a:solidFill>
              <a:schemeClr val="tx1"/>
            </a:solidFill>
          </a:ln>
        </p:spPr>
      </p:pic>
      <p:sp>
        <p:nvSpPr>
          <p:cNvPr id="7" name="Title 1">
            <a:extLst>
              <a:ext uri="{FF2B5EF4-FFF2-40B4-BE49-F238E27FC236}">
                <a16:creationId xmlns:a16="http://schemas.microsoft.com/office/drawing/2014/main" id="{91BB3173-E521-B14C-90FD-A39B9BC19F9C}"/>
              </a:ext>
            </a:extLst>
          </p:cNvPr>
          <p:cNvSpPr txBox="1">
            <a:spLocks/>
          </p:cNvSpPr>
          <p:nvPr/>
        </p:nvSpPr>
        <p:spPr>
          <a:xfrm>
            <a:off x="5868242" y="4299359"/>
            <a:ext cx="2662136" cy="1627495"/>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500" dirty="0"/>
              <a:t>The object with the greater mass will have more gravitational force. </a:t>
            </a:r>
          </a:p>
        </p:txBody>
      </p:sp>
      <p:sp>
        <p:nvSpPr>
          <p:cNvPr id="8" name="Title 1">
            <a:extLst>
              <a:ext uri="{FF2B5EF4-FFF2-40B4-BE49-F238E27FC236}">
                <a16:creationId xmlns:a16="http://schemas.microsoft.com/office/drawing/2014/main" id="{D24B43C3-319D-D74D-A7FC-09A092969832}"/>
              </a:ext>
            </a:extLst>
          </p:cNvPr>
          <p:cNvSpPr txBox="1">
            <a:spLocks/>
          </p:cNvSpPr>
          <p:nvPr/>
        </p:nvSpPr>
        <p:spPr>
          <a:xfrm>
            <a:off x="365416" y="6040274"/>
            <a:ext cx="8164962" cy="623416"/>
          </a:xfrm>
          <a:prstGeom prst="rect">
            <a:avLst/>
          </a:prstGeom>
          <a:solidFill>
            <a:schemeClr val="accent6">
              <a:lumMod val="20000"/>
              <a:lumOff val="80000"/>
            </a:schemeClr>
          </a:solidFill>
          <a:ln>
            <a:solidFill>
              <a:schemeClr val="tx1"/>
            </a:solidFill>
          </a:ln>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500" dirty="0"/>
              <a:t>Why do you think you fall down to Earth and not up towards the Sun? </a:t>
            </a:r>
          </a:p>
        </p:txBody>
      </p:sp>
    </p:spTree>
    <p:extLst>
      <p:ext uri="{BB962C8B-B14F-4D97-AF65-F5344CB8AC3E}">
        <p14:creationId xmlns:p14="http://schemas.microsoft.com/office/powerpoint/2010/main" val="258598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112541" y="112541"/>
            <a:ext cx="6696221" cy="633046"/>
          </a:xfrm>
          <a:solidFill>
            <a:schemeClr val="accent2"/>
          </a:solidFill>
          <a:ln>
            <a:solidFill>
              <a:schemeClr val="tx1"/>
            </a:solidFill>
          </a:ln>
        </p:spPr>
        <p:txBody>
          <a:bodyPr>
            <a:normAutofit/>
          </a:bodyPr>
          <a:lstStyle/>
          <a:p>
            <a:r>
              <a:rPr lang="en-US" sz="3500" b="1" dirty="0"/>
              <a:t>Isaac Newton (1642-1727)</a:t>
            </a:r>
            <a:endParaRPr lang="en-US" sz="3500" dirty="0"/>
          </a:p>
        </p:txBody>
      </p:sp>
      <p:sp>
        <p:nvSpPr>
          <p:cNvPr id="3" name="Content Placeholder 2">
            <a:extLst>
              <a:ext uri="{FF2B5EF4-FFF2-40B4-BE49-F238E27FC236}">
                <a16:creationId xmlns:a16="http://schemas.microsoft.com/office/drawing/2014/main" id="{485E1318-C849-3F42-A176-D8A847F5F011}"/>
              </a:ext>
            </a:extLst>
          </p:cNvPr>
          <p:cNvSpPr>
            <a:spLocks noGrp="1"/>
          </p:cNvSpPr>
          <p:nvPr>
            <p:ph idx="1"/>
          </p:nvPr>
        </p:nvSpPr>
        <p:spPr>
          <a:xfrm>
            <a:off x="112540" y="882747"/>
            <a:ext cx="5177277" cy="5771271"/>
          </a:xfrm>
          <a:solidFill>
            <a:schemeClr val="bg1"/>
          </a:solidFill>
        </p:spPr>
        <p:txBody>
          <a:bodyPr>
            <a:normAutofit fontScale="92500" lnSpcReduction="10000"/>
          </a:bodyPr>
          <a:lstStyle/>
          <a:p>
            <a:pPr marL="0" indent="0">
              <a:buNone/>
            </a:pPr>
            <a:r>
              <a:rPr lang="en-US" dirty="0"/>
              <a:t>Newton was the first person to formulate and test the Law of </a:t>
            </a:r>
            <a:r>
              <a:rPr lang="en-US" u="sng" dirty="0">
                <a:solidFill>
                  <a:srgbClr val="C00000"/>
                </a:solidFill>
              </a:rPr>
              <a:t>Universal Gravitation</a:t>
            </a:r>
            <a:r>
              <a:rPr lang="en-US" dirty="0"/>
              <a:t>. </a:t>
            </a:r>
          </a:p>
          <a:p>
            <a:pPr marL="0" indent="0">
              <a:buNone/>
            </a:pPr>
            <a:endParaRPr lang="en-US" dirty="0"/>
          </a:p>
          <a:p>
            <a:pPr marL="0" indent="0">
              <a:buNone/>
            </a:pPr>
            <a:r>
              <a:rPr lang="en-US" dirty="0"/>
              <a:t>The Law of Universal Gravitation states:</a:t>
            </a:r>
          </a:p>
          <a:p>
            <a:pPr marL="0" indent="0">
              <a:buNone/>
            </a:pPr>
            <a:r>
              <a:rPr lang="en-US" u="sng" dirty="0">
                <a:solidFill>
                  <a:srgbClr val="C00000"/>
                </a:solidFill>
              </a:rPr>
              <a:t>Every object in the universe attracts every other object </a:t>
            </a:r>
            <a:r>
              <a:rPr lang="en-US" dirty="0"/>
              <a:t>with a force that is directly proportional to their masses and inversely proportional to the square of the distance between their centers of mass.</a:t>
            </a:r>
          </a:p>
        </p:txBody>
      </p:sp>
      <p:pic>
        <p:nvPicPr>
          <p:cNvPr id="5" name="Picture 4">
            <a:extLst>
              <a:ext uri="{FF2B5EF4-FFF2-40B4-BE49-F238E27FC236}">
                <a16:creationId xmlns:a16="http://schemas.microsoft.com/office/drawing/2014/main" id="{1D0837A3-6214-9042-BA0A-D8D9A9271DFC}"/>
              </a:ext>
            </a:extLst>
          </p:cNvPr>
          <p:cNvPicPr>
            <a:picLocks noChangeAspect="1"/>
          </p:cNvPicPr>
          <p:nvPr/>
        </p:nvPicPr>
        <p:blipFill>
          <a:blip r:embed="rId3"/>
          <a:stretch>
            <a:fillRect/>
          </a:stretch>
        </p:blipFill>
        <p:spPr>
          <a:xfrm>
            <a:off x="5393499" y="882747"/>
            <a:ext cx="3628568" cy="4652009"/>
          </a:xfrm>
          <a:prstGeom prst="rect">
            <a:avLst/>
          </a:prstGeom>
        </p:spPr>
      </p:pic>
      <p:pic>
        <p:nvPicPr>
          <p:cNvPr id="6" name="Picture 5">
            <a:extLst>
              <a:ext uri="{FF2B5EF4-FFF2-40B4-BE49-F238E27FC236}">
                <a16:creationId xmlns:a16="http://schemas.microsoft.com/office/drawing/2014/main" id="{EF3CC38E-61FB-4040-A547-7C20E5A41118}"/>
              </a:ext>
            </a:extLst>
          </p:cNvPr>
          <p:cNvPicPr>
            <a:picLocks noChangeAspect="1"/>
          </p:cNvPicPr>
          <p:nvPr/>
        </p:nvPicPr>
        <p:blipFill>
          <a:blip r:embed="rId4"/>
          <a:stretch>
            <a:fillRect/>
          </a:stretch>
        </p:blipFill>
        <p:spPr>
          <a:xfrm rot="1320180">
            <a:off x="5528449" y="2315903"/>
            <a:ext cx="792918" cy="874542"/>
          </a:xfrm>
          <a:prstGeom prst="rect">
            <a:avLst/>
          </a:prstGeom>
        </p:spPr>
      </p:pic>
      <p:pic>
        <p:nvPicPr>
          <p:cNvPr id="7" name="Picture 6">
            <a:extLst>
              <a:ext uri="{FF2B5EF4-FFF2-40B4-BE49-F238E27FC236}">
                <a16:creationId xmlns:a16="http://schemas.microsoft.com/office/drawing/2014/main" id="{48B575E6-F696-924B-9058-6BCAA0A876A0}"/>
              </a:ext>
            </a:extLst>
          </p:cNvPr>
          <p:cNvPicPr>
            <a:picLocks noChangeAspect="1"/>
          </p:cNvPicPr>
          <p:nvPr/>
        </p:nvPicPr>
        <p:blipFill>
          <a:blip r:embed="rId4"/>
          <a:stretch>
            <a:fillRect/>
          </a:stretch>
        </p:blipFill>
        <p:spPr>
          <a:xfrm rot="20002963">
            <a:off x="6109618" y="560346"/>
            <a:ext cx="792918" cy="874542"/>
          </a:xfrm>
          <a:prstGeom prst="rect">
            <a:avLst/>
          </a:prstGeom>
        </p:spPr>
      </p:pic>
      <p:pic>
        <p:nvPicPr>
          <p:cNvPr id="8" name="Picture 7">
            <a:extLst>
              <a:ext uri="{FF2B5EF4-FFF2-40B4-BE49-F238E27FC236}">
                <a16:creationId xmlns:a16="http://schemas.microsoft.com/office/drawing/2014/main" id="{2E622E4A-0DCA-BE46-9FF4-E0BD6797300C}"/>
              </a:ext>
            </a:extLst>
          </p:cNvPr>
          <p:cNvPicPr>
            <a:picLocks noChangeAspect="1"/>
          </p:cNvPicPr>
          <p:nvPr/>
        </p:nvPicPr>
        <p:blipFill>
          <a:blip r:embed="rId4"/>
          <a:stretch>
            <a:fillRect/>
          </a:stretch>
        </p:blipFill>
        <p:spPr>
          <a:xfrm>
            <a:off x="7722336" y="46512"/>
            <a:ext cx="1267656" cy="1398150"/>
          </a:xfrm>
          <a:prstGeom prst="rect">
            <a:avLst/>
          </a:prstGeom>
        </p:spPr>
      </p:pic>
      <p:sp>
        <p:nvSpPr>
          <p:cNvPr id="9" name="Title 1">
            <a:extLst>
              <a:ext uri="{FF2B5EF4-FFF2-40B4-BE49-F238E27FC236}">
                <a16:creationId xmlns:a16="http://schemas.microsoft.com/office/drawing/2014/main" id="{2A28449D-80DC-704E-A696-8ABE04AF3F49}"/>
              </a:ext>
            </a:extLst>
          </p:cNvPr>
          <p:cNvSpPr txBox="1">
            <a:spLocks/>
          </p:cNvSpPr>
          <p:nvPr/>
        </p:nvSpPr>
        <p:spPr>
          <a:xfrm>
            <a:off x="5425574" y="5021072"/>
            <a:ext cx="3596493" cy="1627495"/>
          </a:xfrm>
          <a:prstGeom prst="rect">
            <a:avLst/>
          </a:prstGeom>
          <a:solidFill>
            <a:schemeClr val="accent1">
              <a:lumMod val="20000"/>
              <a:lumOff val="80000"/>
            </a:schemeClr>
          </a:solidFill>
          <a:ln>
            <a:solidFill>
              <a:schemeClr val="tx1"/>
            </a:solidFill>
          </a:ln>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Newton believed </a:t>
            </a:r>
            <a:r>
              <a:rPr lang="en-US" u="sng" dirty="0">
                <a:solidFill>
                  <a:schemeClr val="accent6">
                    <a:lumMod val="50000"/>
                  </a:schemeClr>
                </a:solidFill>
              </a:rPr>
              <a:t>gravity and inertia </a:t>
            </a:r>
            <a:r>
              <a:rPr lang="en-US" dirty="0"/>
              <a:t>are two factors that keep the planets in orbit.</a:t>
            </a:r>
            <a:endParaRPr lang="en-US" sz="3500" dirty="0"/>
          </a:p>
        </p:txBody>
      </p:sp>
    </p:spTree>
    <p:extLst>
      <p:ext uri="{BB962C8B-B14F-4D97-AF65-F5344CB8AC3E}">
        <p14:creationId xmlns:p14="http://schemas.microsoft.com/office/powerpoint/2010/main" val="91686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1392701" y="112541"/>
            <a:ext cx="6696221" cy="436099"/>
          </a:xfrm>
          <a:solidFill>
            <a:schemeClr val="accent2"/>
          </a:solidFill>
          <a:ln>
            <a:solidFill>
              <a:schemeClr val="tx1"/>
            </a:solidFill>
          </a:ln>
        </p:spPr>
        <p:txBody>
          <a:bodyPr>
            <a:normAutofit fontScale="90000"/>
          </a:bodyPr>
          <a:lstStyle/>
          <a:p>
            <a:r>
              <a:rPr lang="en-US" sz="3500" b="1" dirty="0"/>
              <a:t>Law of Universal Gravitation</a:t>
            </a:r>
            <a:endParaRPr lang="en-US" sz="3500" dirty="0"/>
          </a:p>
        </p:txBody>
      </p:sp>
      <p:sp>
        <p:nvSpPr>
          <p:cNvPr id="9" name="Content Placeholder 2">
            <a:extLst>
              <a:ext uri="{FF2B5EF4-FFF2-40B4-BE49-F238E27FC236}">
                <a16:creationId xmlns:a16="http://schemas.microsoft.com/office/drawing/2014/main" id="{7691CB2B-9DF3-2644-82FB-F357D8F9C3C0}"/>
              </a:ext>
            </a:extLst>
          </p:cNvPr>
          <p:cNvSpPr txBox="1">
            <a:spLocks/>
          </p:cNvSpPr>
          <p:nvPr/>
        </p:nvSpPr>
        <p:spPr>
          <a:xfrm>
            <a:off x="239146" y="3724422"/>
            <a:ext cx="8736039" cy="2929598"/>
          </a:xfrm>
          <a:prstGeom prst="rect">
            <a:avLst/>
          </a:prstGeom>
          <a:solidFill>
            <a:schemeClr val="bg2">
              <a:lumMod val="40000"/>
              <a:lumOff val="60000"/>
            </a:schemeClr>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F= gravitational force between 2 objects</a:t>
            </a:r>
          </a:p>
          <a:p>
            <a:pPr marL="0" indent="0">
              <a:buFont typeface="Arial"/>
              <a:buNone/>
            </a:pPr>
            <a:r>
              <a:rPr lang="en-US" dirty="0"/>
              <a:t>m</a:t>
            </a:r>
            <a:r>
              <a:rPr lang="en-US" baseline="-25000" dirty="0"/>
              <a:t>1</a:t>
            </a:r>
            <a:r>
              <a:rPr lang="en-US" dirty="0"/>
              <a:t> &amp; m</a:t>
            </a:r>
            <a:r>
              <a:rPr lang="en-US" baseline="-25000" dirty="0"/>
              <a:t>2</a:t>
            </a:r>
            <a:r>
              <a:rPr lang="en-US" dirty="0"/>
              <a:t> = masses of the objects</a:t>
            </a:r>
          </a:p>
          <a:p>
            <a:pPr marL="0" indent="0">
              <a:buFont typeface="Arial"/>
              <a:buNone/>
            </a:pPr>
            <a:r>
              <a:rPr lang="en-US" dirty="0"/>
              <a:t>r = distance between the centers of the masses of the objects squared</a:t>
            </a:r>
          </a:p>
          <a:p>
            <a:pPr marL="0" indent="0">
              <a:buFont typeface="Arial"/>
              <a:buNone/>
            </a:pPr>
            <a:r>
              <a:rPr lang="en-US" dirty="0"/>
              <a:t>G = gravitational constant 6.67 x 10</a:t>
            </a:r>
            <a:r>
              <a:rPr lang="en-US" baseline="30000" dirty="0"/>
              <a:t>-11</a:t>
            </a:r>
          </a:p>
        </p:txBody>
      </p:sp>
      <p:pic>
        <p:nvPicPr>
          <p:cNvPr id="13" name="Picture 12">
            <a:extLst>
              <a:ext uri="{FF2B5EF4-FFF2-40B4-BE49-F238E27FC236}">
                <a16:creationId xmlns:a16="http://schemas.microsoft.com/office/drawing/2014/main" id="{9F4FEF9A-D114-874A-8B62-7819786A1249}"/>
              </a:ext>
            </a:extLst>
          </p:cNvPr>
          <p:cNvPicPr>
            <a:picLocks noChangeAspect="1"/>
          </p:cNvPicPr>
          <p:nvPr/>
        </p:nvPicPr>
        <p:blipFill>
          <a:blip r:embed="rId3"/>
          <a:stretch>
            <a:fillRect/>
          </a:stretch>
        </p:blipFill>
        <p:spPr>
          <a:xfrm>
            <a:off x="239146" y="600202"/>
            <a:ext cx="4389510" cy="3072657"/>
          </a:xfrm>
          <a:prstGeom prst="rect">
            <a:avLst/>
          </a:prstGeom>
          <a:solidFill>
            <a:schemeClr val="bg1"/>
          </a:solidFill>
        </p:spPr>
      </p:pic>
      <p:pic>
        <p:nvPicPr>
          <p:cNvPr id="3" name="Picture 2">
            <a:extLst>
              <a:ext uri="{FF2B5EF4-FFF2-40B4-BE49-F238E27FC236}">
                <a16:creationId xmlns:a16="http://schemas.microsoft.com/office/drawing/2014/main" id="{E0DEA9CC-D2D8-7A40-B1BD-CE627CF574F7}"/>
              </a:ext>
            </a:extLst>
          </p:cNvPr>
          <p:cNvPicPr>
            <a:picLocks noChangeAspect="1"/>
          </p:cNvPicPr>
          <p:nvPr/>
        </p:nvPicPr>
        <p:blipFill>
          <a:blip r:embed="rId4"/>
          <a:stretch>
            <a:fillRect/>
          </a:stretch>
        </p:blipFill>
        <p:spPr>
          <a:xfrm>
            <a:off x="4740811" y="731520"/>
            <a:ext cx="4242170" cy="2818990"/>
          </a:xfrm>
          <a:prstGeom prst="rect">
            <a:avLst/>
          </a:prstGeom>
        </p:spPr>
      </p:pic>
    </p:spTree>
    <p:extLst>
      <p:ext uri="{BB962C8B-B14F-4D97-AF65-F5344CB8AC3E}">
        <p14:creationId xmlns:p14="http://schemas.microsoft.com/office/powerpoint/2010/main" val="307923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0DFD47-2D57-864D-AA06-94E37ED65CC5}"/>
              </a:ext>
            </a:extLst>
          </p:cNvPr>
          <p:cNvSpPr txBox="1"/>
          <p:nvPr/>
        </p:nvSpPr>
        <p:spPr>
          <a:xfrm>
            <a:off x="0" y="11852"/>
            <a:ext cx="9144000" cy="938719"/>
          </a:xfrm>
          <a:prstGeom prst="rect">
            <a:avLst/>
          </a:prstGeom>
          <a:noFill/>
          <a:ln>
            <a:noFill/>
          </a:ln>
        </p:spPr>
        <p:txBody>
          <a:bodyPr wrap="square" rtlCol="0">
            <a:spAutoFit/>
          </a:bodyPr>
          <a:lstStyle/>
          <a:p>
            <a:pPr algn="ctr"/>
            <a:r>
              <a:rPr lang="en-US" sz="5500" b="1" dirty="0">
                <a:ln w="15875">
                  <a:noFill/>
                </a:ln>
                <a:solidFill>
                  <a:srgbClr val="B2D710"/>
                </a:solidFill>
                <a:latin typeface="Calibri" panose="020F0502020204030204" pitchFamily="34" charset="0"/>
                <a:cs typeface="Calibri" panose="020F0502020204030204" pitchFamily="34" charset="0"/>
              </a:rPr>
              <a:t>Gravity </a:t>
            </a:r>
            <a:endParaRPr lang="en-US" sz="5500" b="1" i="1" dirty="0">
              <a:ln w="15875">
                <a:noFill/>
              </a:ln>
              <a:solidFill>
                <a:schemeClr val="accent2">
                  <a:lumMod val="60000"/>
                  <a:lumOff val="40000"/>
                </a:schemeClr>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EA4A41A-CA46-D14F-899F-47294E698293}"/>
              </a:ext>
            </a:extLst>
          </p:cNvPr>
          <p:cNvSpPr txBox="1"/>
          <p:nvPr/>
        </p:nvSpPr>
        <p:spPr>
          <a:xfrm>
            <a:off x="5298633" y="1371706"/>
            <a:ext cx="3715742" cy="1708160"/>
          </a:xfrm>
          <a:prstGeom prst="rect">
            <a:avLst/>
          </a:prstGeom>
          <a:noFill/>
        </p:spPr>
        <p:txBody>
          <a:bodyPr wrap="square" rtlCol="0">
            <a:spAutoFit/>
          </a:bodyPr>
          <a:lstStyle/>
          <a:p>
            <a:pPr algn="ctr"/>
            <a:r>
              <a:rPr lang="en-US" sz="3500" b="1" dirty="0">
                <a:solidFill>
                  <a:srgbClr val="00B0F0"/>
                </a:solidFill>
                <a:latin typeface="Calibri" panose="020F0502020204030204" pitchFamily="34" charset="0"/>
                <a:cs typeface="Calibri" panose="020F0502020204030204" pitchFamily="34" charset="0"/>
              </a:rPr>
              <a:t>Click on the movie clapboard to watch video!</a:t>
            </a:r>
          </a:p>
        </p:txBody>
      </p:sp>
      <p:pic>
        <p:nvPicPr>
          <p:cNvPr id="3" name="Picture 2">
            <a:hlinkClick r:id="rId3"/>
            <a:extLst>
              <a:ext uri="{FF2B5EF4-FFF2-40B4-BE49-F238E27FC236}">
                <a16:creationId xmlns:a16="http://schemas.microsoft.com/office/drawing/2014/main" id="{92E2EF6D-1578-7346-A450-1E629ECEC2F5}"/>
              </a:ext>
            </a:extLst>
          </p:cNvPr>
          <p:cNvPicPr>
            <a:picLocks noChangeAspect="1"/>
          </p:cNvPicPr>
          <p:nvPr/>
        </p:nvPicPr>
        <p:blipFill>
          <a:blip r:embed="rId4"/>
          <a:stretch>
            <a:fillRect/>
          </a:stretch>
        </p:blipFill>
        <p:spPr>
          <a:xfrm>
            <a:off x="603175" y="1234411"/>
            <a:ext cx="4695458" cy="4695458"/>
          </a:xfrm>
          <a:prstGeom prst="rect">
            <a:avLst/>
          </a:prstGeom>
        </p:spPr>
      </p:pic>
      <p:pic>
        <p:nvPicPr>
          <p:cNvPr id="6" name="Picture 5">
            <a:extLst>
              <a:ext uri="{FF2B5EF4-FFF2-40B4-BE49-F238E27FC236}">
                <a16:creationId xmlns:a16="http://schemas.microsoft.com/office/drawing/2014/main" id="{8B711866-CB82-1847-B004-7F70A08D879B}"/>
              </a:ext>
            </a:extLst>
          </p:cNvPr>
          <p:cNvPicPr>
            <a:picLocks noChangeAspect="1"/>
          </p:cNvPicPr>
          <p:nvPr/>
        </p:nvPicPr>
        <p:blipFill>
          <a:blip r:embed="rId5"/>
          <a:stretch>
            <a:fillRect/>
          </a:stretch>
        </p:blipFill>
        <p:spPr>
          <a:xfrm>
            <a:off x="5577411" y="3582140"/>
            <a:ext cx="3158185" cy="3250276"/>
          </a:xfrm>
          <a:prstGeom prst="rect">
            <a:avLst/>
          </a:prstGeom>
        </p:spPr>
      </p:pic>
    </p:spTree>
    <p:extLst>
      <p:ext uri="{BB962C8B-B14F-4D97-AF65-F5344CB8AC3E}">
        <p14:creationId xmlns:p14="http://schemas.microsoft.com/office/powerpoint/2010/main" val="2427034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E3F4163-36FB-5742-BCE7-80D0520E378E}"/>
              </a:ext>
            </a:extLst>
          </p:cNvPr>
          <p:cNvSpPr txBox="1">
            <a:spLocks/>
          </p:cNvSpPr>
          <p:nvPr/>
        </p:nvSpPr>
        <p:spPr>
          <a:xfrm>
            <a:off x="196943" y="193430"/>
            <a:ext cx="8736039" cy="6488723"/>
          </a:xfrm>
          <a:prstGeom prst="rect">
            <a:avLst/>
          </a:prstGeom>
          <a:solidFill>
            <a:schemeClr val="bg2">
              <a:lumMod val="40000"/>
              <a:lumOff val="60000"/>
            </a:schemeClr>
          </a:solidFill>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b="1" dirty="0"/>
              <a:t>Essential Question Check</a:t>
            </a:r>
          </a:p>
          <a:p>
            <a:pPr marL="0" indent="0" algn="ctr">
              <a:buFont typeface="Arial"/>
              <a:buNone/>
            </a:pPr>
            <a:r>
              <a:rPr lang="en-US" i="1" dirty="0"/>
              <a:t>Answer these questions in your notes.</a:t>
            </a:r>
          </a:p>
          <a:p>
            <a:pPr marL="0" indent="0">
              <a:buFont typeface="Arial"/>
              <a:buNone/>
            </a:pPr>
            <a:endParaRPr lang="en-US" i="1" dirty="0"/>
          </a:p>
          <a:p>
            <a:pPr marL="514350" indent="-514350">
              <a:buFont typeface="+mj-lt"/>
              <a:buAutoNum type="arabicPeriod"/>
            </a:pPr>
            <a:r>
              <a:rPr lang="en-US" dirty="0"/>
              <a:t>List the accomplishments of Aristotle, Aristarchus, Copernicus, Ptolemy, and Brahe.</a:t>
            </a:r>
          </a:p>
          <a:p>
            <a:pPr marL="514350" indent="-514350">
              <a:buFont typeface="+mj-lt"/>
              <a:buAutoNum type="arabicPeriod"/>
            </a:pPr>
            <a:r>
              <a:rPr lang="en-US" dirty="0"/>
              <a:t>What is the difference between a heliocentric and geocentric model of the solar system?</a:t>
            </a:r>
          </a:p>
          <a:p>
            <a:pPr marL="514350" indent="-514350">
              <a:buFont typeface="+mj-lt"/>
              <a:buAutoNum type="arabicPeriod"/>
            </a:pPr>
            <a:r>
              <a:rPr lang="en-US" dirty="0"/>
              <a:t>List Kepler’s 3 Laws of Planetary Motion.</a:t>
            </a:r>
          </a:p>
          <a:p>
            <a:pPr marL="514350" indent="-514350">
              <a:buFont typeface="+mj-lt"/>
              <a:buAutoNum type="arabicPeriod"/>
            </a:pPr>
            <a:r>
              <a:rPr lang="en-US" dirty="0"/>
              <a:t>How is the eccentricity of an ellipse measured?</a:t>
            </a:r>
          </a:p>
          <a:p>
            <a:pPr marL="514350" indent="-514350">
              <a:buFont typeface="+mj-lt"/>
              <a:buAutoNum type="arabicPeriod"/>
            </a:pPr>
            <a:r>
              <a:rPr lang="en-US" dirty="0"/>
              <a:t>What is an astronomical unit? </a:t>
            </a:r>
          </a:p>
          <a:p>
            <a:pPr marL="514350" indent="-514350">
              <a:buFont typeface="+mj-lt"/>
              <a:buAutoNum type="arabicPeriod"/>
            </a:pPr>
            <a:r>
              <a:rPr lang="en-US" dirty="0"/>
              <a:t>What invention did Galileo make that helped him discover new things about our solar system?</a:t>
            </a:r>
          </a:p>
          <a:p>
            <a:pPr marL="514350" indent="-514350">
              <a:buFont typeface="+mj-lt"/>
              <a:buAutoNum type="arabicPeriod"/>
            </a:pPr>
            <a:r>
              <a:rPr lang="en-US" dirty="0"/>
              <a:t>What is the difference between mass and weight?</a:t>
            </a:r>
          </a:p>
          <a:p>
            <a:pPr marL="514350" indent="-514350">
              <a:buFont typeface="+mj-lt"/>
              <a:buAutoNum type="arabicPeriod"/>
            </a:pPr>
            <a:r>
              <a:rPr lang="en-US" dirty="0"/>
              <a:t>Why does the moon orbit the Earth and not the sun?</a:t>
            </a:r>
          </a:p>
          <a:p>
            <a:pPr marL="514350" indent="-514350">
              <a:buFont typeface="+mj-lt"/>
              <a:buAutoNum type="arabicPeriod"/>
            </a:pPr>
            <a:r>
              <a:rPr lang="en-US" dirty="0"/>
              <a:t>What did Newton discover?</a:t>
            </a:r>
          </a:p>
          <a:p>
            <a:pPr marL="514350" indent="-514350">
              <a:buFont typeface="+mj-lt"/>
              <a:buAutoNum type="arabicPeriod"/>
            </a:pPr>
            <a:r>
              <a:rPr lang="en-US" dirty="0"/>
              <a:t>Describe how gravity works between two objects.</a:t>
            </a:r>
          </a:p>
          <a:p>
            <a:pPr marL="0" indent="0">
              <a:buFont typeface="Arial"/>
              <a:buNone/>
            </a:pPr>
            <a:endParaRPr lang="en-US" dirty="0"/>
          </a:p>
        </p:txBody>
      </p:sp>
      <p:pic>
        <p:nvPicPr>
          <p:cNvPr id="3" name="Picture 2">
            <a:extLst>
              <a:ext uri="{FF2B5EF4-FFF2-40B4-BE49-F238E27FC236}">
                <a16:creationId xmlns:a16="http://schemas.microsoft.com/office/drawing/2014/main" id="{A4466670-E965-7B49-ABDD-6292A3918356}"/>
              </a:ext>
            </a:extLst>
          </p:cNvPr>
          <p:cNvPicPr>
            <a:picLocks noChangeAspect="1"/>
          </p:cNvPicPr>
          <p:nvPr/>
        </p:nvPicPr>
        <p:blipFill>
          <a:blip r:embed="rId3"/>
          <a:stretch>
            <a:fillRect/>
          </a:stretch>
        </p:blipFill>
        <p:spPr>
          <a:xfrm>
            <a:off x="7705439" y="193430"/>
            <a:ext cx="1050242" cy="1575363"/>
          </a:xfrm>
          <a:prstGeom prst="rect">
            <a:avLst/>
          </a:prstGeom>
        </p:spPr>
      </p:pic>
      <p:pic>
        <p:nvPicPr>
          <p:cNvPr id="4" name="Picture 3">
            <a:extLst>
              <a:ext uri="{FF2B5EF4-FFF2-40B4-BE49-F238E27FC236}">
                <a16:creationId xmlns:a16="http://schemas.microsoft.com/office/drawing/2014/main" id="{60D326B7-740D-FD4F-9988-B8D78E4E9659}"/>
              </a:ext>
            </a:extLst>
          </p:cNvPr>
          <p:cNvPicPr>
            <a:picLocks noChangeAspect="1"/>
          </p:cNvPicPr>
          <p:nvPr/>
        </p:nvPicPr>
        <p:blipFill>
          <a:blip r:embed="rId4"/>
          <a:stretch>
            <a:fillRect/>
          </a:stretch>
        </p:blipFill>
        <p:spPr>
          <a:xfrm>
            <a:off x="196943" y="307848"/>
            <a:ext cx="1641529" cy="831708"/>
          </a:xfrm>
          <a:prstGeom prst="rect">
            <a:avLst/>
          </a:prstGeom>
        </p:spPr>
      </p:pic>
    </p:spTree>
    <p:extLst>
      <p:ext uri="{BB962C8B-B14F-4D97-AF65-F5344CB8AC3E}">
        <p14:creationId xmlns:p14="http://schemas.microsoft.com/office/powerpoint/2010/main" val="2060068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duotone>
              <a:prstClr val="black"/>
              <a:schemeClr val="accent3">
                <a:tint val="45000"/>
                <a:satMod val="400000"/>
              </a:schemeClr>
            </a:duotone>
          </a:blip>
          <a:stretch>
            <a:fillRect/>
          </a:stretch>
        </p:blipFill>
        <p:spPr>
          <a:xfrm rot="5400000">
            <a:off x="1474989" y="-426521"/>
            <a:ext cx="6271963" cy="7874305"/>
          </a:xfrm>
          <a:prstGeom prst="rect">
            <a:avLst/>
          </a:prstGeom>
        </p:spPr>
      </p:pic>
      <p:sp>
        <p:nvSpPr>
          <p:cNvPr id="9" name="TextBox 8"/>
          <p:cNvSpPr txBox="1"/>
          <p:nvPr/>
        </p:nvSpPr>
        <p:spPr>
          <a:xfrm>
            <a:off x="1330325" y="5449341"/>
            <a:ext cx="6515100" cy="646331"/>
          </a:xfrm>
          <a:prstGeom prst="rect">
            <a:avLst/>
          </a:prstGeom>
          <a:solidFill>
            <a:srgbClr val="BCF9A0"/>
          </a:solidFill>
          <a:ln>
            <a:solidFill>
              <a:schemeClr val="tx1"/>
            </a:solidFill>
          </a:ln>
        </p:spPr>
        <p:txBody>
          <a:bodyPr wrap="square" rtlCol="0">
            <a:spAutoFit/>
          </a:bodyPr>
          <a:lstStyle/>
          <a:p>
            <a:pPr algn="ctr"/>
            <a:r>
              <a:rPr lang="en-US" i="1" dirty="0">
                <a:latin typeface="Calibri"/>
                <a:cs typeface="Calibri"/>
              </a:rPr>
              <a:t>Teachers need a free account to facilitate!  It’s Easy and Effective!</a:t>
            </a:r>
          </a:p>
          <a:p>
            <a:pPr algn="ctr"/>
            <a:r>
              <a:rPr lang="en-US" i="1" dirty="0">
                <a:latin typeface="Calibri"/>
                <a:cs typeface="Calibri"/>
              </a:rPr>
              <a:t>Students do not need accounts! Students LOVE Kahoot!!!</a:t>
            </a:r>
          </a:p>
        </p:txBody>
      </p:sp>
      <p:pic>
        <p:nvPicPr>
          <p:cNvPr id="11" name="Picture 10"/>
          <p:cNvPicPr>
            <a:picLocks noChangeAspect="1"/>
          </p:cNvPicPr>
          <p:nvPr/>
        </p:nvPicPr>
        <p:blipFill>
          <a:blip r:embed="rId4">
            <a:duotone>
              <a:prstClr val="black"/>
              <a:schemeClr val="tx2">
                <a:tint val="45000"/>
                <a:satMod val="400000"/>
              </a:schemeClr>
            </a:duotone>
          </a:blip>
          <a:stretch>
            <a:fillRect/>
          </a:stretch>
        </p:blipFill>
        <p:spPr>
          <a:xfrm>
            <a:off x="3606800" y="793750"/>
            <a:ext cx="1917700" cy="3810000"/>
          </a:xfrm>
          <a:prstGeom prst="rect">
            <a:avLst/>
          </a:prstGeom>
        </p:spPr>
      </p:pic>
      <p:sp>
        <p:nvSpPr>
          <p:cNvPr id="12" name="TextBox 11"/>
          <p:cNvSpPr txBox="1"/>
          <p:nvPr/>
        </p:nvSpPr>
        <p:spPr>
          <a:xfrm>
            <a:off x="3889375" y="1587500"/>
            <a:ext cx="1397000" cy="2400657"/>
          </a:xfrm>
          <a:prstGeom prst="rect">
            <a:avLst/>
          </a:prstGeom>
          <a:solidFill>
            <a:schemeClr val="tx2">
              <a:lumMod val="40000"/>
              <a:lumOff val="60000"/>
            </a:schemeClr>
          </a:solidFill>
        </p:spPr>
        <p:txBody>
          <a:bodyPr wrap="square" rtlCol="0">
            <a:spAutoFit/>
          </a:bodyPr>
          <a:lstStyle/>
          <a:p>
            <a:pPr algn="ctr"/>
            <a:r>
              <a:rPr lang="en-US" sz="2200" b="1" dirty="0">
                <a:latin typeface="LLElementary3"/>
                <a:cs typeface="LLElementary3"/>
              </a:rPr>
              <a:t>Get Your Electronic Devices Ready for FUN!</a:t>
            </a:r>
          </a:p>
          <a:p>
            <a:pPr algn="ctr"/>
            <a:endParaRPr lang="en-US" sz="2200" b="1" dirty="0">
              <a:latin typeface="LLElementary3"/>
              <a:cs typeface="LLElementary3"/>
            </a:endParaRPr>
          </a:p>
          <a:p>
            <a:pPr algn="ctr"/>
            <a:endParaRPr lang="en-US" dirty="0"/>
          </a:p>
        </p:txBody>
      </p:sp>
      <p:sp>
        <p:nvSpPr>
          <p:cNvPr id="13" name="Explosion 1 12"/>
          <p:cNvSpPr/>
          <p:nvPr/>
        </p:nvSpPr>
        <p:spPr>
          <a:xfrm>
            <a:off x="6037229" y="341312"/>
            <a:ext cx="1920875" cy="2492375"/>
          </a:xfrm>
          <a:prstGeom prst="irregularSeal1">
            <a:avLst/>
          </a:prstGeom>
          <a:solidFill>
            <a:schemeClr val="bg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Explosion 1 14"/>
          <p:cNvSpPr/>
          <p:nvPr/>
        </p:nvSpPr>
        <p:spPr>
          <a:xfrm>
            <a:off x="1304414" y="712171"/>
            <a:ext cx="1920875" cy="2492375"/>
          </a:xfrm>
          <a:prstGeom prst="irregularSeal1">
            <a:avLst/>
          </a:prstGeom>
          <a:solidFill>
            <a:schemeClr val="accent2">
              <a:lumMod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6206755" y="1085641"/>
            <a:ext cx="1492249" cy="1277273"/>
          </a:xfrm>
          <a:prstGeom prst="rect">
            <a:avLst/>
          </a:prstGeom>
          <a:noFill/>
        </p:spPr>
        <p:txBody>
          <a:bodyPr wrap="square" rtlCol="0">
            <a:spAutoFit/>
          </a:bodyPr>
          <a:lstStyle/>
          <a:p>
            <a:pPr algn="ctr"/>
            <a:r>
              <a:rPr lang="en-US" b="1" dirty="0">
                <a:latin typeface="LLElementary3"/>
                <a:cs typeface="LLElementary3"/>
              </a:rPr>
              <a:t>Let’s See What You’ve Learned!</a:t>
            </a:r>
          </a:p>
          <a:p>
            <a:pPr algn="ctr"/>
            <a:endParaRPr lang="en-US" sz="2000" b="1" dirty="0">
              <a:latin typeface="LLElementary3"/>
              <a:cs typeface="LLElementary3"/>
            </a:endParaRPr>
          </a:p>
        </p:txBody>
      </p:sp>
      <p:sp>
        <p:nvSpPr>
          <p:cNvPr id="17" name="TextBox 16"/>
          <p:cNvSpPr txBox="1"/>
          <p:nvPr/>
        </p:nvSpPr>
        <p:spPr>
          <a:xfrm>
            <a:off x="1653663" y="1496693"/>
            <a:ext cx="1222375" cy="923330"/>
          </a:xfrm>
          <a:prstGeom prst="rect">
            <a:avLst/>
          </a:prstGeom>
          <a:noFill/>
        </p:spPr>
        <p:txBody>
          <a:bodyPr wrap="square" rtlCol="0">
            <a:spAutoFit/>
          </a:bodyPr>
          <a:lstStyle/>
          <a:p>
            <a:pPr algn="ctr"/>
            <a:r>
              <a:rPr lang="en-US" b="1" dirty="0">
                <a:latin typeface="LLElementary3"/>
                <a:cs typeface="LLElementary3"/>
              </a:rPr>
              <a:t>Students – Go to </a:t>
            </a:r>
            <a:r>
              <a:rPr lang="en-US" b="1" u="sng" dirty="0">
                <a:solidFill>
                  <a:srgbClr val="0000FF"/>
                </a:solidFill>
                <a:latin typeface="LLElementary3"/>
                <a:cs typeface="LLElementary3"/>
              </a:rPr>
              <a:t>Kahoot.it </a:t>
            </a:r>
          </a:p>
        </p:txBody>
      </p:sp>
      <p:pic>
        <p:nvPicPr>
          <p:cNvPr id="2" name="Picture 1"/>
          <p:cNvPicPr>
            <a:picLocks noChangeAspect="1"/>
          </p:cNvPicPr>
          <p:nvPr/>
        </p:nvPicPr>
        <p:blipFill>
          <a:blip r:embed="rId5"/>
          <a:stretch>
            <a:fillRect/>
          </a:stretch>
        </p:blipFill>
        <p:spPr>
          <a:xfrm>
            <a:off x="4337049" y="3371850"/>
            <a:ext cx="480483" cy="480483"/>
          </a:xfrm>
          <a:prstGeom prst="rect">
            <a:avLst/>
          </a:prstGeom>
        </p:spPr>
      </p:pic>
      <p:pic>
        <p:nvPicPr>
          <p:cNvPr id="4" name="Picture 3">
            <a:hlinkClick r:id="rId6"/>
            <a:extLst>
              <a:ext uri="{FF2B5EF4-FFF2-40B4-BE49-F238E27FC236}">
                <a16:creationId xmlns:a16="http://schemas.microsoft.com/office/drawing/2014/main" id="{7D5CDE3B-79E0-F749-9659-9AF709AE175F}"/>
              </a:ext>
            </a:extLst>
          </p:cNvPr>
          <p:cNvPicPr>
            <a:picLocks noChangeAspect="1"/>
          </p:cNvPicPr>
          <p:nvPr/>
        </p:nvPicPr>
        <p:blipFill>
          <a:blip r:embed="rId7"/>
          <a:stretch>
            <a:fillRect/>
          </a:stretch>
        </p:blipFill>
        <p:spPr>
          <a:xfrm>
            <a:off x="2924175" y="4710011"/>
            <a:ext cx="3327400" cy="622300"/>
          </a:xfrm>
          <a:prstGeom prst="rect">
            <a:avLst/>
          </a:prstGeom>
        </p:spPr>
      </p:pic>
      <p:pic>
        <p:nvPicPr>
          <p:cNvPr id="14" name="Picture 13">
            <a:extLst>
              <a:ext uri="{FF2B5EF4-FFF2-40B4-BE49-F238E27FC236}">
                <a16:creationId xmlns:a16="http://schemas.microsoft.com/office/drawing/2014/main" id="{A4BB3A0D-8688-C144-BFD8-F06AD16B5387}"/>
              </a:ext>
            </a:extLst>
          </p:cNvPr>
          <p:cNvPicPr>
            <a:picLocks noChangeAspect="1"/>
          </p:cNvPicPr>
          <p:nvPr/>
        </p:nvPicPr>
        <p:blipFill>
          <a:blip r:embed="rId8"/>
          <a:stretch>
            <a:fillRect/>
          </a:stretch>
        </p:blipFill>
        <p:spPr>
          <a:xfrm>
            <a:off x="1377896" y="3537315"/>
            <a:ext cx="1641529" cy="831708"/>
          </a:xfrm>
          <a:prstGeom prst="rect">
            <a:avLst/>
          </a:prstGeom>
        </p:spPr>
      </p:pic>
      <p:pic>
        <p:nvPicPr>
          <p:cNvPr id="18" name="Picture 17">
            <a:extLst>
              <a:ext uri="{FF2B5EF4-FFF2-40B4-BE49-F238E27FC236}">
                <a16:creationId xmlns:a16="http://schemas.microsoft.com/office/drawing/2014/main" id="{FCC37CA0-487F-3F45-96B5-CF6096BB194C}"/>
              </a:ext>
            </a:extLst>
          </p:cNvPr>
          <p:cNvPicPr>
            <a:picLocks noChangeAspect="1"/>
          </p:cNvPicPr>
          <p:nvPr/>
        </p:nvPicPr>
        <p:blipFill>
          <a:blip r:embed="rId9"/>
          <a:stretch>
            <a:fillRect/>
          </a:stretch>
        </p:blipFill>
        <p:spPr>
          <a:xfrm>
            <a:off x="6206755" y="2596052"/>
            <a:ext cx="2023989" cy="2313130"/>
          </a:xfrm>
          <a:prstGeom prst="rect">
            <a:avLst/>
          </a:prstGeom>
        </p:spPr>
      </p:pic>
    </p:spTree>
    <p:extLst>
      <p:ext uri="{BB962C8B-B14F-4D97-AF65-F5344CB8AC3E}">
        <p14:creationId xmlns:p14="http://schemas.microsoft.com/office/powerpoint/2010/main" val="2368420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3217" y="140291"/>
            <a:ext cx="8679767" cy="6437803"/>
          </a:xfrm>
          <a:prstGeom prst="rect">
            <a:avLst/>
          </a:prstGeom>
          <a:solidFill>
            <a:schemeClr val="tx2">
              <a:lumMod val="40000"/>
              <a:lumOff val="60000"/>
            </a:schemeClr>
          </a:solidFill>
          <a:ln w="19050" cmpd="sng">
            <a:noFill/>
          </a:ln>
        </p:spPr>
        <p:txBody>
          <a:bodyPr wrap="square" lIns="96661" tIns="48331" rIns="96661" bIns="48331" rtlCol="0">
            <a:spAutoFit/>
          </a:bodyPr>
          <a:lstStyle/>
          <a:p>
            <a:r>
              <a:rPr lang="en-US" sz="2400" b="1" dirty="0"/>
              <a:t>Science Is Real! Terms of Use (TOU):</a:t>
            </a:r>
          </a:p>
          <a:p>
            <a:r>
              <a:rPr lang="en-US" sz="2800" dirty="0"/>
              <a:t>- Copyright © Ana Ulrich Catts. All rights reserved by author. Purchase of the product is for single classroom use by the purchaser only. It is a violation for individuals, schools, and districts to redistribute, edit, sell, or post this item on the Internet or to other individuals. Copying for more than one teacher, classroom, department, school, or school system is prohibited. This product may not be distributed or displayed digitally for public view. Disregarding the copyright is a violation of the Digital Millennium Copyright Act and subject to legal action.</a:t>
            </a:r>
          </a:p>
          <a:p>
            <a:r>
              <a:rPr lang="en-US" sz="2800" dirty="0"/>
              <a:t>-By purchasing this product you acknowledge that you have read and understood the Terms of Use.</a:t>
            </a:r>
          </a:p>
          <a:p>
            <a:r>
              <a:rPr lang="en-US" sz="2800" dirty="0"/>
              <a:t>HAPPY SCIENCING!</a:t>
            </a:r>
          </a:p>
          <a:p>
            <a:endParaRPr lang="en-US" sz="2400" dirty="0"/>
          </a:p>
        </p:txBody>
      </p:sp>
      <p:pic>
        <p:nvPicPr>
          <p:cNvPr id="4" name="Picture 3">
            <a:extLst>
              <a:ext uri="{FF2B5EF4-FFF2-40B4-BE49-F238E27FC236}">
                <a16:creationId xmlns:a16="http://schemas.microsoft.com/office/drawing/2014/main" id="{6C9EB13E-4757-0E4A-9B77-6FEA7800F28E}"/>
              </a:ext>
            </a:extLst>
          </p:cNvPr>
          <p:cNvPicPr>
            <a:picLocks noChangeAspect="1"/>
          </p:cNvPicPr>
          <p:nvPr/>
        </p:nvPicPr>
        <p:blipFill>
          <a:blip r:embed="rId3"/>
          <a:stretch>
            <a:fillRect/>
          </a:stretch>
        </p:blipFill>
        <p:spPr>
          <a:xfrm>
            <a:off x="7531332" y="5276834"/>
            <a:ext cx="1449730" cy="1401968"/>
          </a:xfrm>
          <a:prstGeom prst="rect">
            <a:avLst/>
          </a:prstGeom>
        </p:spPr>
      </p:pic>
    </p:spTree>
    <p:extLst>
      <p:ext uri="{BB962C8B-B14F-4D97-AF65-F5344CB8AC3E}">
        <p14:creationId xmlns:p14="http://schemas.microsoft.com/office/powerpoint/2010/main" val="3032751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hlinkClick r:id="rId3"/>
            <a:extLst>
              <a:ext uri="{FF2B5EF4-FFF2-40B4-BE49-F238E27FC236}">
                <a16:creationId xmlns:a16="http://schemas.microsoft.com/office/drawing/2014/main" id="{C0841366-7DEB-C643-A2C2-095D6E891C58}"/>
              </a:ext>
            </a:extLst>
          </p:cNvPr>
          <p:cNvPicPr>
            <a:picLocks noChangeAspect="1"/>
          </p:cNvPicPr>
          <p:nvPr/>
        </p:nvPicPr>
        <p:blipFill>
          <a:blip r:embed="rId4"/>
          <a:stretch>
            <a:fillRect/>
          </a:stretch>
        </p:blipFill>
        <p:spPr>
          <a:xfrm>
            <a:off x="2005157" y="227434"/>
            <a:ext cx="5165436" cy="5704864"/>
          </a:xfrm>
          <a:prstGeom prst="rect">
            <a:avLst/>
          </a:prstGeom>
        </p:spPr>
      </p:pic>
      <p:sp>
        <p:nvSpPr>
          <p:cNvPr id="7" name="TextBox 6">
            <a:hlinkClick r:id="rId3"/>
            <a:extLst>
              <a:ext uri="{FF2B5EF4-FFF2-40B4-BE49-F238E27FC236}">
                <a16:creationId xmlns:a16="http://schemas.microsoft.com/office/drawing/2014/main" id="{BE438D28-AF44-EE4C-A7E7-D3269548F21F}"/>
              </a:ext>
            </a:extLst>
          </p:cNvPr>
          <p:cNvSpPr txBox="1"/>
          <p:nvPr/>
        </p:nvSpPr>
        <p:spPr>
          <a:xfrm>
            <a:off x="1314450" y="5994991"/>
            <a:ext cx="6515100" cy="553998"/>
          </a:xfrm>
          <a:prstGeom prst="rect">
            <a:avLst/>
          </a:prstGeom>
          <a:solidFill>
            <a:srgbClr val="BCF9A0"/>
          </a:solidFill>
          <a:ln>
            <a:solidFill>
              <a:schemeClr val="tx1"/>
            </a:solidFill>
          </a:ln>
        </p:spPr>
        <p:txBody>
          <a:bodyPr wrap="square" rtlCol="0">
            <a:spAutoFit/>
          </a:bodyPr>
          <a:lstStyle/>
          <a:p>
            <a:pPr algn="ctr"/>
            <a:r>
              <a:rPr lang="en-US" sz="3000" b="1" i="1" dirty="0">
                <a:latin typeface="Calibri"/>
                <a:cs typeface="Calibri"/>
              </a:rPr>
              <a:t>CLICK TO FOLLOW ME!</a:t>
            </a:r>
          </a:p>
        </p:txBody>
      </p:sp>
    </p:spTree>
    <p:extLst>
      <p:ext uri="{BB962C8B-B14F-4D97-AF65-F5344CB8AC3E}">
        <p14:creationId xmlns:p14="http://schemas.microsoft.com/office/powerpoint/2010/main" val="115755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126609" y="127685"/>
            <a:ext cx="8890782" cy="647114"/>
          </a:xfrm>
          <a:solidFill>
            <a:schemeClr val="accent1">
              <a:lumMod val="20000"/>
              <a:lumOff val="80000"/>
            </a:schemeClr>
          </a:solidFill>
          <a:ln>
            <a:solidFill>
              <a:schemeClr val="tx1"/>
            </a:solidFill>
          </a:ln>
        </p:spPr>
        <p:txBody>
          <a:bodyPr>
            <a:normAutofit/>
          </a:bodyPr>
          <a:lstStyle/>
          <a:p>
            <a:r>
              <a:rPr lang="en-US" sz="3500" b="1" dirty="0"/>
              <a:t>Aristotle </a:t>
            </a:r>
            <a:r>
              <a:rPr lang="en-US" sz="3500" dirty="0"/>
              <a:t>(600 B.C. – 150 A.D.)</a:t>
            </a:r>
          </a:p>
        </p:txBody>
      </p:sp>
      <p:sp>
        <p:nvSpPr>
          <p:cNvPr id="3" name="Content Placeholder 2">
            <a:extLst>
              <a:ext uri="{FF2B5EF4-FFF2-40B4-BE49-F238E27FC236}">
                <a16:creationId xmlns:a16="http://schemas.microsoft.com/office/drawing/2014/main" id="{485E1318-C849-3F42-A176-D8A847F5F011}"/>
              </a:ext>
            </a:extLst>
          </p:cNvPr>
          <p:cNvSpPr>
            <a:spLocks noGrp="1"/>
          </p:cNvSpPr>
          <p:nvPr>
            <p:ph idx="1"/>
          </p:nvPr>
        </p:nvSpPr>
        <p:spPr>
          <a:xfrm>
            <a:off x="126609" y="882746"/>
            <a:ext cx="8890781" cy="5842490"/>
          </a:xfrm>
          <a:solidFill>
            <a:schemeClr val="accent5">
              <a:lumMod val="20000"/>
              <a:lumOff val="80000"/>
            </a:schemeClr>
          </a:solidFill>
        </p:spPr>
        <p:txBody>
          <a:bodyPr>
            <a:normAutofit/>
          </a:bodyPr>
          <a:lstStyle/>
          <a:p>
            <a:pPr marL="0" indent="0">
              <a:buNone/>
            </a:pPr>
            <a:r>
              <a:rPr lang="en-US" dirty="0"/>
              <a:t>Aristotle was the first to conclude that the Earth is shaped like a </a:t>
            </a:r>
            <a:r>
              <a:rPr lang="en-US" u="sng" dirty="0">
                <a:solidFill>
                  <a:schemeClr val="accent6">
                    <a:lumMod val="50000"/>
                  </a:schemeClr>
                </a:solidFill>
              </a:rPr>
              <a:t>sphere</a:t>
            </a:r>
            <a:r>
              <a:rPr lang="en-US" dirty="0"/>
              <a:t>.</a:t>
            </a:r>
          </a:p>
          <a:p>
            <a:r>
              <a:rPr lang="en-US" dirty="0"/>
              <a:t>His evidence was that </a:t>
            </a:r>
            <a:r>
              <a:rPr lang="en-US" u="sng" dirty="0">
                <a:solidFill>
                  <a:schemeClr val="accent6">
                    <a:lumMod val="50000"/>
                  </a:schemeClr>
                </a:solidFill>
              </a:rPr>
              <a:t>Earth casts a curved shadow </a:t>
            </a:r>
            <a:r>
              <a:rPr lang="en-US" dirty="0"/>
              <a:t>on the moon when it passes between the sun and the moon.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7FE5347-F6B1-EB4C-BAD2-69763519219F}"/>
              </a:ext>
            </a:extLst>
          </p:cNvPr>
          <p:cNvPicPr>
            <a:picLocks noChangeAspect="1"/>
          </p:cNvPicPr>
          <p:nvPr/>
        </p:nvPicPr>
        <p:blipFill>
          <a:blip r:embed="rId3"/>
          <a:stretch>
            <a:fillRect/>
          </a:stretch>
        </p:blipFill>
        <p:spPr>
          <a:xfrm flipH="1">
            <a:off x="5062156" y="3335461"/>
            <a:ext cx="3646833" cy="3626629"/>
          </a:xfrm>
          <a:prstGeom prst="rect">
            <a:avLst/>
          </a:prstGeom>
        </p:spPr>
      </p:pic>
      <p:pic>
        <p:nvPicPr>
          <p:cNvPr id="6" name="Picture 5">
            <a:extLst>
              <a:ext uri="{FF2B5EF4-FFF2-40B4-BE49-F238E27FC236}">
                <a16:creationId xmlns:a16="http://schemas.microsoft.com/office/drawing/2014/main" id="{0FDE7964-E762-8C4B-8DFE-5DAF5D43E284}"/>
              </a:ext>
            </a:extLst>
          </p:cNvPr>
          <p:cNvPicPr>
            <a:picLocks noChangeAspect="1"/>
          </p:cNvPicPr>
          <p:nvPr/>
        </p:nvPicPr>
        <p:blipFill>
          <a:blip r:embed="rId4"/>
          <a:stretch>
            <a:fillRect/>
          </a:stretch>
        </p:blipFill>
        <p:spPr>
          <a:xfrm>
            <a:off x="239150" y="5148776"/>
            <a:ext cx="4121463" cy="1576460"/>
          </a:xfrm>
          <a:prstGeom prst="rect">
            <a:avLst/>
          </a:prstGeom>
        </p:spPr>
      </p:pic>
      <p:sp>
        <p:nvSpPr>
          <p:cNvPr id="9" name="TextBox 8">
            <a:extLst>
              <a:ext uri="{FF2B5EF4-FFF2-40B4-BE49-F238E27FC236}">
                <a16:creationId xmlns:a16="http://schemas.microsoft.com/office/drawing/2014/main" id="{4976D56C-652F-D349-B2B6-BF629705BEA4}"/>
              </a:ext>
            </a:extLst>
          </p:cNvPr>
          <p:cNvSpPr txBox="1"/>
          <p:nvPr/>
        </p:nvSpPr>
        <p:spPr>
          <a:xfrm>
            <a:off x="1786597" y="5567674"/>
            <a:ext cx="2321169" cy="369332"/>
          </a:xfrm>
          <a:prstGeom prst="rect">
            <a:avLst/>
          </a:prstGeom>
          <a:noFill/>
        </p:spPr>
        <p:txBody>
          <a:bodyPr wrap="square" rtlCol="0">
            <a:spAutoFit/>
          </a:bodyPr>
          <a:lstStyle/>
          <a:p>
            <a:pPr algn="ctr"/>
            <a:r>
              <a:rPr lang="en-US" b="1" dirty="0"/>
              <a:t>The Earth is FLAT!</a:t>
            </a:r>
          </a:p>
        </p:txBody>
      </p:sp>
      <p:pic>
        <p:nvPicPr>
          <p:cNvPr id="13" name="Picture 12">
            <a:extLst>
              <a:ext uri="{FF2B5EF4-FFF2-40B4-BE49-F238E27FC236}">
                <a16:creationId xmlns:a16="http://schemas.microsoft.com/office/drawing/2014/main" id="{C82ADEA8-B6C5-E64B-85AF-D29F13848B61}"/>
              </a:ext>
            </a:extLst>
          </p:cNvPr>
          <p:cNvPicPr>
            <a:picLocks noChangeAspect="1"/>
          </p:cNvPicPr>
          <p:nvPr/>
        </p:nvPicPr>
        <p:blipFill>
          <a:blip r:embed="rId5">
            <a:biLevel thresh="75000"/>
            <a:extLst>
              <a:ext uri="{BEBA8EAE-BF5A-486C-A8C5-ECC9F3942E4B}">
                <a14:imgProps xmlns:a14="http://schemas.microsoft.com/office/drawing/2010/main">
                  <a14:imgLayer>
                    <a14:imgEffect>
                      <a14:colorTemperature colorTemp="11200"/>
                    </a14:imgEffect>
                    <a14:imgEffect>
                      <a14:saturation sat="0"/>
                    </a14:imgEffect>
                  </a14:imgLayer>
                </a14:imgProps>
              </a:ext>
            </a:extLst>
          </a:blip>
          <a:stretch>
            <a:fillRect/>
          </a:stretch>
        </p:blipFill>
        <p:spPr>
          <a:xfrm rot="21101481">
            <a:off x="3172693" y="3019150"/>
            <a:ext cx="2798611" cy="2358696"/>
          </a:xfrm>
          <a:prstGeom prst="rect">
            <a:avLst/>
          </a:prstGeom>
        </p:spPr>
      </p:pic>
      <p:sp>
        <p:nvSpPr>
          <p:cNvPr id="14" name="TextBox 13">
            <a:extLst>
              <a:ext uri="{FF2B5EF4-FFF2-40B4-BE49-F238E27FC236}">
                <a16:creationId xmlns:a16="http://schemas.microsoft.com/office/drawing/2014/main" id="{FDCC6F3F-FC69-4D4A-BB50-F62640E512EC}"/>
              </a:ext>
            </a:extLst>
          </p:cNvPr>
          <p:cNvSpPr txBox="1"/>
          <p:nvPr/>
        </p:nvSpPr>
        <p:spPr>
          <a:xfrm>
            <a:off x="3411413" y="3227514"/>
            <a:ext cx="2321169" cy="1384995"/>
          </a:xfrm>
          <a:prstGeom prst="rect">
            <a:avLst/>
          </a:prstGeom>
          <a:noFill/>
        </p:spPr>
        <p:txBody>
          <a:bodyPr wrap="square" rtlCol="0">
            <a:spAutoFit/>
          </a:bodyPr>
          <a:lstStyle/>
          <a:p>
            <a:pPr algn="ctr"/>
            <a:r>
              <a:rPr lang="en-US" sz="2000" b="1" dirty="0"/>
              <a:t>The proof is in</a:t>
            </a:r>
          </a:p>
          <a:p>
            <a:pPr algn="ctr"/>
            <a:r>
              <a:rPr lang="en-US" sz="2000" b="1" dirty="0"/>
              <a:t> the shadow!</a:t>
            </a:r>
          </a:p>
          <a:p>
            <a:pPr algn="ctr"/>
            <a:r>
              <a:rPr lang="en-US" sz="2200" b="1" dirty="0"/>
              <a:t>THE EARTH IS ROUND!</a:t>
            </a:r>
          </a:p>
        </p:txBody>
      </p:sp>
    </p:spTree>
    <p:extLst>
      <p:ext uri="{BB962C8B-B14F-4D97-AF65-F5344CB8AC3E}">
        <p14:creationId xmlns:p14="http://schemas.microsoft.com/office/powerpoint/2010/main" val="140006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FE5347-F6B1-EB4C-BAD2-69763519219F}"/>
              </a:ext>
            </a:extLst>
          </p:cNvPr>
          <p:cNvPicPr>
            <a:picLocks noChangeAspect="1"/>
          </p:cNvPicPr>
          <p:nvPr/>
        </p:nvPicPr>
        <p:blipFill>
          <a:blip r:embed="rId3"/>
          <a:stretch>
            <a:fillRect/>
          </a:stretch>
        </p:blipFill>
        <p:spPr>
          <a:xfrm flipH="1">
            <a:off x="970670" y="3588168"/>
            <a:ext cx="3075825" cy="3058784"/>
          </a:xfrm>
          <a:prstGeom prst="rect">
            <a:avLst/>
          </a:prstGeom>
        </p:spPr>
      </p:pic>
      <p:pic>
        <p:nvPicPr>
          <p:cNvPr id="6" name="Picture 5">
            <a:extLst>
              <a:ext uri="{FF2B5EF4-FFF2-40B4-BE49-F238E27FC236}">
                <a16:creationId xmlns:a16="http://schemas.microsoft.com/office/drawing/2014/main" id="{0FDE7964-E762-8C4B-8DFE-5DAF5D43E284}"/>
              </a:ext>
            </a:extLst>
          </p:cNvPr>
          <p:cNvPicPr>
            <a:picLocks noChangeAspect="1"/>
          </p:cNvPicPr>
          <p:nvPr/>
        </p:nvPicPr>
        <p:blipFill>
          <a:blip r:embed="rId4"/>
          <a:stretch>
            <a:fillRect/>
          </a:stretch>
        </p:blipFill>
        <p:spPr>
          <a:xfrm flipH="1">
            <a:off x="6203852" y="91767"/>
            <a:ext cx="2602524" cy="995466"/>
          </a:xfrm>
          <a:prstGeom prst="rect">
            <a:avLst/>
          </a:prstGeom>
        </p:spPr>
      </p:pic>
      <p:sp>
        <p:nvSpPr>
          <p:cNvPr id="9" name="TextBox 8">
            <a:extLst>
              <a:ext uri="{FF2B5EF4-FFF2-40B4-BE49-F238E27FC236}">
                <a16:creationId xmlns:a16="http://schemas.microsoft.com/office/drawing/2014/main" id="{4976D56C-652F-D349-B2B6-BF629705BEA4}"/>
              </a:ext>
            </a:extLst>
          </p:cNvPr>
          <p:cNvSpPr txBox="1"/>
          <p:nvPr/>
        </p:nvSpPr>
        <p:spPr>
          <a:xfrm>
            <a:off x="5945634" y="333647"/>
            <a:ext cx="2321169" cy="369332"/>
          </a:xfrm>
          <a:prstGeom prst="rect">
            <a:avLst/>
          </a:prstGeom>
          <a:noFill/>
        </p:spPr>
        <p:txBody>
          <a:bodyPr wrap="square" rtlCol="0">
            <a:spAutoFit/>
          </a:bodyPr>
          <a:lstStyle/>
          <a:p>
            <a:pPr algn="ctr"/>
            <a:r>
              <a:rPr lang="en-US" b="1" dirty="0"/>
              <a:t>Oh, I See Now!</a:t>
            </a:r>
          </a:p>
        </p:txBody>
      </p:sp>
      <p:pic>
        <p:nvPicPr>
          <p:cNvPr id="13" name="Picture 12">
            <a:extLst>
              <a:ext uri="{FF2B5EF4-FFF2-40B4-BE49-F238E27FC236}">
                <a16:creationId xmlns:a16="http://schemas.microsoft.com/office/drawing/2014/main" id="{C82ADEA8-B6C5-E64B-85AF-D29F13848B61}"/>
              </a:ext>
            </a:extLst>
          </p:cNvPr>
          <p:cNvPicPr>
            <a:picLocks noChangeAspect="1"/>
          </p:cNvPicPr>
          <p:nvPr/>
        </p:nvPicPr>
        <p:blipFill>
          <a:blip r:embed="rId5">
            <a:biLevel thresh="75000"/>
            <a:extLst>
              <a:ext uri="{BEBA8EAE-BF5A-486C-A8C5-ECC9F3942E4B}">
                <a14:imgProps xmlns:a14="http://schemas.microsoft.com/office/drawing/2010/main">
                  <a14:imgLayer>
                    <a14:imgEffect>
                      <a14:colorTemperature colorTemp="11200"/>
                    </a14:imgEffect>
                    <a14:imgEffect>
                      <a14:saturation sat="0"/>
                    </a14:imgEffect>
                  </a14:imgLayer>
                </a14:imgProps>
              </a:ext>
            </a:extLst>
          </a:blip>
          <a:stretch>
            <a:fillRect/>
          </a:stretch>
        </p:blipFill>
        <p:spPr>
          <a:xfrm rot="21101481">
            <a:off x="174053" y="3783035"/>
            <a:ext cx="1593234" cy="1342792"/>
          </a:xfrm>
          <a:prstGeom prst="rect">
            <a:avLst/>
          </a:prstGeom>
        </p:spPr>
      </p:pic>
      <p:sp>
        <p:nvSpPr>
          <p:cNvPr id="14" name="TextBox 13">
            <a:extLst>
              <a:ext uri="{FF2B5EF4-FFF2-40B4-BE49-F238E27FC236}">
                <a16:creationId xmlns:a16="http://schemas.microsoft.com/office/drawing/2014/main" id="{FDCC6F3F-FC69-4D4A-BB50-F62640E512EC}"/>
              </a:ext>
            </a:extLst>
          </p:cNvPr>
          <p:cNvSpPr txBox="1"/>
          <p:nvPr/>
        </p:nvSpPr>
        <p:spPr>
          <a:xfrm>
            <a:off x="-189915" y="4091497"/>
            <a:ext cx="2321169" cy="400110"/>
          </a:xfrm>
          <a:prstGeom prst="rect">
            <a:avLst/>
          </a:prstGeom>
          <a:noFill/>
        </p:spPr>
        <p:txBody>
          <a:bodyPr wrap="square" rtlCol="0">
            <a:spAutoFit/>
          </a:bodyPr>
          <a:lstStyle/>
          <a:p>
            <a:pPr algn="ctr"/>
            <a:r>
              <a:rPr lang="en-US" sz="2000" b="1" dirty="0"/>
              <a:t>Told You So!</a:t>
            </a:r>
          </a:p>
        </p:txBody>
      </p:sp>
      <p:pic>
        <p:nvPicPr>
          <p:cNvPr id="16" name="Picture 15">
            <a:extLst>
              <a:ext uri="{FF2B5EF4-FFF2-40B4-BE49-F238E27FC236}">
                <a16:creationId xmlns:a16="http://schemas.microsoft.com/office/drawing/2014/main" id="{074BB3E5-8882-724F-9E87-E22021E494F9}"/>
              </a:ext>
            </a:extLst>
          </p:cNvPr>
          <p:cNvPicPr>
            <a:picLocks noChangeAspect="1"/>
          </p:cNvPicPr>
          <p:nvPr/>
        </p:nvPicPr>
        <p:blipFill>
          <a:blip r:embed="rId6"/>
          <a:stretch>
            <a:fillRect/>
          </a:stretch>
        </p:blipFill>
        <p:spPr>
          <a:xfrm>
            <a:off x="3496829" y="1254017"/>
            <a:ext cx="5160825" cy="4841897"/>
          </a:xfrm>
          <a:prstGeom prst="rect">
            <a:avLst/>
          </a:prstGeom>
        </p:spPr>
      </p:pic>
    </p:spTree>
    <p:extLst>
      <p:ext uri="{BB962C8B-B14F-4D97-AF65-F5344CB8AC3E}">
        <p14:creationId xmlns:p14="http://schemas.microsoft.com/office/powerpoint/2010/main" val="3799694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158262" y="137160"/>
            <a:ext cx="8830994" cy="745588"/>
          </a:xfrm>
          <a:solidFill>
            <a:schemeClr val="tx2">
              <a:lumMod val="60000"/>
              <a:lumOff val="40000"/>
            </a:schemeClr>
          </a:solidFill>
          <a:ln>
            <a:solidFill>
              <a:schemeClr val="tx1"/>
            </a:solidFill>
          </a:ln>
        </p:spPr>
        <p:txBody>
          <a:bodyPr>
            <a:normAutofit/>
          </a:bodyPr>
          <a:lstStyle/>
          <a:p>
            <a:r>
              <a:rPr lang="en-US" sz="3500" b="1" dirty="0"/>
              <a:t>The Geocentric Model</a:t>
            </a:r>
            <a:endParaRPr lang="en-US" sz="3500" dirty="0"/>
          </a:p>
        </p:txBody>
      </p:sp>
      <p:sp>
        <p:nvSpPr>
          <p:cNvPr id="3" name="Content Placeholder 2">
            <a:extLst>
              <a:ext uri="{FF2B5EF4-FFF2-40B4-BE49-F238E27FC236}">
                <a16:creationId xmlns:a16="http://schemas.microsoft.com/office/drawing/2014/main" id="{485E1318-C849-3F42-A176-D8A847F5F011}"/>
              </a:ext>
            </a:extLst>
          </p:cNvPr>
          <p:cNvSpPr>
            <a:spLocks noGrp="1"/>
          </p:cNvSpPr>
          <p:nvPr>
            <p:ph idx="1"/>
          </p:nvPr>
        </p:nvSpPr>
        <p:spPr>
          <a:xfrm>
            <a:off x="158262" y="1009357"/>
            <a:ext cx="5356273" cy="3379763"/>
          </a:xfrm>
          <a:solidFill>
            <a:srgbClr val="D5F2FF"/>
          </a:solidFill>
        </p:spPr>
        <p:txBody>
          <a:bodyPr>
            <a:normAutofit fontScale="92500" lnSpcReduction="10000"/>
          </a:bodyPr>
          <a:lstStyle/>
          <a:p>
            <a:pPr marL="0" indent="0">
              <a:buNone/>
            </a:pPr>
            <a:r>
              <a:rPr lang="en-US" sz="3500" dirty="0"/>
              <a:t>Ancient Greeks believed in the </a:t>
            </a:r>
            <a:r>
              <a:rPr lang="en-US" sz="3500" u="sng" dirty="0">
                <a:solidFill>
                  <a:schemeClr val="accent6">
                    <a:lumMod val="50000"/>
                  </a:schemeClr>
                </a:solidFill>
              </a:rPr>
              <a:t>geocentric</a:t>
            </a:r>
            <a:r>
              <a:rPr lang="en-US" sz="3500" dirty="0"/>
              <a:t> model of the solar system.</a:t>
            </a:r>
          </a:p>
          <a:p>
            <a:r>
              <a:rPr lang="en-US" sz="3500" dirty="0"/>
              <a:t>In the geocentric model, the moon, sun, and known planets revolve around Earth in a </a:t>
            </a:r>
            <a:r>
              <a:rPr lang="en-US" sz="3500" u="sng" dirty="0">
                <a:solidFill>
                  <a:schemeClr val="accent6">
                    <a:lumMod val="50000"/>
                  </a:schemeClr>
                </a:solidFill>
              </a:rPr>
              <a:t>perfect circular</a:t>
            </a:r>
            <a:r>
              <a:rPr lang="en-US" sz="3500" dirty="0">
                <a:solidFill>
                  <a:schemeClr val="accent6">
                    <a:lumMod val="50000"/>
                  </a:schemeClr>
                </a:solidFill>
              </a:rPr>
              <a:t> </a:t>
            </a:r>
            <a:r>
              <a:rPr lang="en-US" sz="3500" dirty="0"/>
              <a:t>orbit.</a:t>
            </a:r>
          </a:p>
        </p:txBody>
      </p:sp>
      <p:pic>
        <p:nvPicPr>
          <p:cNvPr id="4" name="Picture 3">
            <a:extLst>
              <a:ext uri="{FF2B5EF4-FFF2-40B4-BE49-F238E27FC236}">
                <a16:creationId xmlns:a16="http://schemas.microsoft.com/office/drawing/2014/main" id="{596EAFFF-9DF6-3642-9894-A4ADB8DF0A38}"/>
              </a:ext>
            </a:extLst>
          </p:cNvPr>
          <p:cNvPicPr>
            <a:picLocks noChangeAspect="1"/>
          </p:cNvPicPr>
          <p:nvPr/>
        </p:nvPicPr>
        <p:blipFill>
          <a:blip r:embed="rId3"/>
          <a:stretch>
            <a:fillRect/>
          </a:stretch>
        </p:blipFill>
        <p:spPr>
          <a:xfrm>
            <a:off x="5609493" y="1009357"/>
            <a:ext cx="3379763" cy="3379763"/>
          </a:xfrm>
          <a:prstGeom prst="rect">
            <a:avLst/>
          </a:prstGeom>
          <a:ln>
            <a:solidFill>
              <a:schemeClr val="tx1"/>
            </a:solidFill>
          </a:ln>
        </p:spPr>
      </p:pic>
      <p:sp>
        <p:nvSpPr>
          <p:cNvPr id="9" name="Title 1">
            <a:extLst>
              <a:ext uri="{FF2B5EF4-FFF2-40B4-BE49-F238E27FC236}">
                <a16:creationId xmlns:a16="http://schemas.microsoft.com/office/drawing/2014/main" id="{EDCADB9B-CDA8-8141-BB28-B304B376A25F}"/>
              </a:ext>
            </a:extLst>
          </p:cNvPr>
          <p:cNvSpPr txBox="1">
            <a:spLocks/>
          </p:cNvSpPr>
          <p:nvPr/>
        </p:nvSpPr>
        <p:spPr>
          <a:xfrm>
            <a:off x="158262" y="4515729"/>
            <a:ext cx="8830994" cy="2096086"/>
          </a:xfrm>
          <a:prstGeom prst="rect">
            <a:avLst/>
          </a:prstGeom>
          <a:solidFill>
            <a:schemeClr val="accent5">
              <a:lumMod val="20000"/>
              <a:lumOff val="80000"/>
            </a:schemeClr>
          </a:solidFill>
          <a:ln>
            <a:solidFill>
              <a:schemeClr val="tx1"/>
            </a:solidFill>
          </a:ln>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Egyptian-Greek Astronomer </a:t>
            </a:r>
            <a:r>
              <a:rPr lang="en-US" sz="3200" u="sng" dirty="0">
                <a:solidFill>
                  <a:schemeClr val="accent6">
                    <a:lumMod val="50000"/>
                  </a:schemeClr>
                </a:solidFill>
              </a:rPr>
              <a:t>Ptolemy</a:t>
            </a:r>
            <a:r>
              <a:rPr lang="en-US" sz="3200" dirty="0"/>
              <a:t> published the first idea of the geocentric model called the Ptolemaic System in the 2</a:t>
            </a:r>
            <a:r>
              <a:rPr lang="en-US" sz="3200" baseline="30000" dirty="0"/>
              <a:t>nd</a:t>
            </a:r>
            <a:r>
              <a:rPr lang="en-US" sz="3200" dirty="0"/>
              <a:t> century, and the model persisted as the accepted view for the next </a:t>
            </a:r>
            <a:r>
              <a:rPr lang="en-US" sz="3200" u="sng" dirty="0">
                <a:solidFill>
                  <a:schemeClr val="accent6">
                    <a:lumMod val="50000"/>
                  </a:schemeClr>
                </a:solidFill>
              </a:rPr>
              <a:t>1500 years</a:t>
            </a:r>
            <a:r>
              <a:rPr lang="en-US" sz="3200" dirty="0"/>
              <a:t>. </a:t>
            </a:r>
          </a:p>
        </p:txBody>
      </p:sp>
    </p:spTree>
    <p:extLst>
      <p:ext uri="{BB962C8B-B14F-4D97-AF65-F5344CB8AC3E}">
        <p14:creationId xmlns:p14="http://schemas.microsoft.com/office/powerpoint/2010/main" val="110321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506435" y="42788"/>
            <a:ext cx="8243667" cy="745588"/>
          </a:xfrm>
          <a:solidFill>
            <a:schemeClr val="accent2"/>
          </a:solidFill>
          <a:ln>
            <a:solidFill>
              <a:schemeClr val="tx1"/>
            </a:solidFill>
          </a:ln>
        </p:spPr>
        <p:txBody>
          <a:bodyPr>
            <a:normAutofit/>
          </a:bodyPr>
          <a:lstStyle/>
          <a:p>
            <a:r>
              <a:rPr lang="en-US" sz="3500" b="1" dirty="0"/>
              <a:t>Aristarchus </a:t>
            </a:r>
            <a:r>
              <a:rPr lang="en-US" sz="3500" dirty="0"/>
              <a:t>(312 B.C. – 230 B.C.)</a:t>
            </a:r>
          </a:p>
        </p:txBody>
      </p:sp>
      <p:sp>
        <p:nvSpPr>
          <p:cNvPr id="3" name="Content Placeholder 2">
            <a:extLst>
              <a:ext uri="{FF2B5EF4-FFF2-40B4-BE49-F238E27FC236}">
                <a16:creationId xmlns:a16="http://schemas.microsoft.com/office/drawing/2014/main" id="{485E1318-C849-3F42-A176-D8A847F5F011}"/>
              </a:ext>
            </a:extLst>
          </p:cNvPr>
          <p:cNvSpPr>
            <a:spLocks noGrp="1"/>
          </p:cNvSpPr>
          <p:nvPr>
            <p:ph idx="1"/>
          </p:nvPr>
        </p:nvSpPr>
        <p:spPr>
          <a:xfrm>
            <a:off x="112540" y="882747"/>
            <a:ext cx="8904851" cy="5771271"/>
          </a:xfrm>
          <a:solidFill>
            <a:schemeClr val="bg1"/>
          </a:solidFill>
        </p:spPr>
        <p:txBody>
          <a:bodyPr>
            <a:normAutofit/>
          </a:bodyPr>
          <a:lstStyle/>
          <a:p>
            <a:pPr marL="0" indent="0">
              <a:buNone/>
            </a:pPr>
            <a:r>
              <a:rPr lang="en-US" dirty="0"/>
              <a:t>Aristarchus was the first Greek to propose that the solar system is </a:t>
            </a:r>
            <a:r>
              <a:rPr lang="en-US" u="sng" dirty="0">
                <a:solidFill>
                  <a:schemeClr val="accent6">
                    <a:lumMod val="50000"/>
                  </a:schemeClr>
                </a:solidFill>
              </a:rPr>
              <a:t>heliocentric</a:t>
            </a:r>
            <a:r>
              <a:rPr lang="en-US" dirty="0"/>
              <a:t>.</a:t>
            </a:r>
          </a:p>
          <a:p>
            <a:r>
              <a:rPr lang="en-US" dirty="0"/>
              <a:t>In the heliocentric model, the </a:t>
            </a:r>
            <a:r>
              <a:rPr lang="en-US" u="sng" dirty="0">
                <a:solidFill>
                  <a:schemeClr val="accent6">
                    <a:lumMod val="50000"/>
                  </a:schemeClr>
                </a:solidFill>
              </a:rPr>
              <a:t>Earth and other planets orbit the sun</a:t>
            </a:r>
            <a:r>
              <a:rPr lang="en-US" dirty="0"/>
              <a:t>.</a:t>
            </a:r>
          </a:p>
          <a:p>
            <a:r>
              <a:rPr lang="en-US" sz="2800" dirty="0"/>
              <a:t>Although there was evidence </a:t>
            </a:r>
          </a:p>
          <a:p>
            <a:pPr marL="0" indent="0">
              <a:buNone/>
            </a:pPr>
            <a:r>
              <a:rPr lang="en-US" sz="2800" dirty="0"/>
              <a:t>    to support this model, the </a:t>
            </a:r>
          </a:p>
          <a:p>
            <a:pPr marL="0" indent="0">
              <a:buNone/>
            </a:pPr>
            <a:r>
              <a:rPr lang="en-US" sz="2800" dirty="0"/>
              <a:t>    geocentric model prevailed </a:t>
            </a:r>
          </a:p>
          <a:p>
            <a:pPr marL="0" indent="0">
              <a:buNone/>
            </a:pPr>
            <a:r>
              <a:rPr lang="en-US" sz="2800" dirty="0"/>
              <a:t>    for nearly 2000 years. </a:t>
            </a:r>
          </a:p>
          <a:p>
            <a:pPr marL="0" indent="0">
              <a:buNone/>
            </a:pPr>
            <a:endParaRPr lang="en-US" dirty="0"/>
          </a:p>
        </p:txBody>
      </p:sp>
      <p:pic>
        <p:nvPicPr>
          <p:cNvPr id="4" name="Picture 3">
            <a:extLst>
              <a:ext uri="{FF2B5EF4-FFF2-40B4-BE49-F238E27FC236}">
                <a16:creationId xmlns:a16="http://schemas.microsoft.com/office/drawing/2014/main" id="{F0C56FBF-65FD-554F-ACF0-0CFEEA17631C}"/>
              </a:ext>
            </a:extLst>
          </p:cNvPr>
          <p:cNvPicPr>
            <a:picLocks noChangeAspect="1"/>
          </p:cNvPicPr>
          <p:nvPr/>
        </p:nvPicPr>
        <p:blipFill>
          <a:blip r:embed="rId3"/>
          <a:stretch>
            <a:fillRect/>
          </a:stretch>
        </p:blipFill>
        <p:spPr>
          <a:xfrm>
            <a:off x="5824025" y="2529640"/>
            <a:ext cx="3066754" cy="4000114"/>
          </a:xfrm>
          <a:prstGeom prst="rect">
            <a:avLst/>
          </a:prstGeom>
          <a:ln>
            <a:solidFill>
              <a:schemeClr val="tx1"/>
            </a:solidFill>
          </a:ln>
        </p:spPr>
      </p:pic>
      <p:pic>
        <p:nvPicPr>
          <p:cNvPr id="6" name="Picture 5">
            <a:extLst>
              <a:ext uri="{FF2B5EF4-FFF2-40B4-BE49-F238E27FC236}">
                <a16:creationId xmlns:a16="http://schemas.microsoft.com/office/drawing/2014/main" id="{BE4EF062-A03F-ED41-87FC-1EF2C9867C53}"/>
              </a:ext>
            </a:extLst>
          </p:cNvPr>
          <p:cNvPicPr>
            <a:picLocks noChangeAspect="1"/>
          </p:cNvPicPr>
          <p:nvPr/>
        </p:nvPicPr>
        <p:blipFill>
          <a:blip r:embed="rId4"/>
          <a:stretch>
            <a:fillRect/>
          </a:stretch>
        </p:blipFill>
        <p:spPr>
          <a:xfrm>
            <a:off x="865259" y="5110577"/>
            <a:ext cx="4142839" cy="1392128"/>
          </a:xfrm>
          <a:prstGeom prst="rect">
            <a:avLst/>
          </a:prstGeom>
        </p:spPr>
      </p:pic>
    </p:spTree>
    <p:extLst>
      <p:ext uri="{BB962C8B-B14F-4D97-AF65-F5344CB8AC3E}">
        <p14:creationId xmlns:p14="http://schemas.microsoft.com/office/powerpoint/2010/main" val="250895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1796-6336-CD4D-86DC-E1E707715DEC}"/>
              </a:ext>
            </a:extLst>
          </p:cNvPr>
          <p:cNvSpPr>
            <a:spLocks noGrp="1"/>
          </p:cNvSpPr>
          <p:nvPr>
            <p:ph type="title"/>
          </p:nvPr>
        </p:nvSpPr>
        <p:spPr>
          <a:xfrm>
            <a:off x="126608" y="98476"/>
            <a:ext cx="8848579" cy="488378"/>
          </a:xfrm>
          <a:solidFill>
            <a:schemeClr val="accent2"/>
          </a:solidFill>
          <a:ln>
            <a:solidFill>
              <a:schemeClr val="tx1"/>
            </a:solidFill>
          </a:ln>
        </p:spPr>
        <p:txBody>
          <a:bodyPr>
            <a:normAutofit fontScale="90000"/>
          </a:bodyPr>
          <a:lstStyle/>
          <a:p>
            <a:r>
              <a:rPr lang="en-US" sz="3500" b="1" dirty="0"/>
              <a:t>Claudius Ptolemy (100-160 A.D.)</a:t>
            </a:r>
            <a:endParaRPr lang="en-US" sz="3500" dirty="0"/>
          </a:p>
        </p:txBody>
      </p:sp>
      <p:sp>
        <p:nvSpPr>
          <p:cNvPr id="3" name="Content Placeholder 2">
            <a:extLst>
              <a:ext uri="{FF2B5EF4-FFF2-40B4-BE49-F238E27FC236}">
                <a16:creationId xmlns:a16="http://schemas.microsoft.com/office/drawing/2014/main" id="{485E1318-C849-3F42-A176-D8A847F5F011}"/>
              </a:ext>
            </a:extLst>
          </p:cNvPr>
          <p:cNvSpPr>
            <a:spLocks noGrp="1"/>
          </p:cNvSpPr>
          <p:nvPr>
            <p:ph idx="1"/>
          </p:nvPr>
        </p:nvSpPr>
        <p:spPr>
          <a:xfrm>
            <a:off x="3398292" y="712420"/>
            <a:ext cx="5576895" cy="5987694"/>
          </a:xfrm>
          <a:solidFill>
            <a:schemeClr val="bg1"/>
          </a:solidFill>
        </p:spPr>
        <p:txBody>
          <a:bodyPr>
            <a:normAutofit fontScale="85000" lnSpcReduction="10000"/>
          </a:bodyPr>
          <a:lstStyle/>
          <a:p>
            <a:pPr marL="0" indent="0">
              <a:buNone/>
            </a:pPr>
            <a:r>
              <a:rPr lang="en-US" dirty="0"/>
              <a:t>Ptolemy though it was odd that planets appeared to move slightly eastward among the stars, then stop, and reverse motion, and then resume an eastward movement. </a:t>
            </a:r>
          </a:p>
          <a:p>
            <a:r>
              <a:rPr lang="en-US" dirty="0"/>
              <a:t>The apparent westward drift is called </a:t>
            </a:r>
            <a:r>
              <a:rPr lang="en-US" u="sng" dirty="0">
                <a:solidFill>
                  <a:schemeClr val="accent6">
                    <a:lumMod val="50000"/>
                  </a:schemeClr>
                </a:solidFill>
              </a:rPr>
              <a:t>retrograde</a:t>
            </a:r>
            <a:r>
              <a:rPr lang="en-US" dirty="0"/>
              <a:t> movement. </a:t>
            </a:r>
          </a:p>
          <a:p>
            <a:r>
              <a:rPr lang="en-US" dirty="0"/>
              <a:t>Results from combination of Earth and the planet’s own motion around the sun.</a:t>
            </a:r>
          </a:p>
          <a:p>
            <a:pPr marL="0" indent="0">
              <a:buNone/>
            </a:pPr>
            <a:r>
              <a:rPr lang="en-US" dirty="0"/>
              <a:t>Ptolemy explained retrograde motion by saying the planets moved along smaller circles, which in turn moved along orbits around the Earth. He called these smaller circles </a:t>
            </a:r>
            <a:r>
              <a:rPr lang="en-US" u="sng" dirty="0">
                <a:solidFill>
                  <a:schemeClr val="accent6">
                    <a:lumMod val="50000"/>
                  </a:schemeClr>
                </a:solidFill>
              </a:rPr>
              <a:t>epicycles</a:t>
            </a:r>
            <a:r>
              <a:rPr lang="en-US" dirty="0"/>
              <a:t>. </a:t>
            </a:r>
          </a:p>
        </p:txBody>
      </p:sp>
      <p:pic>
        <p:nvPicPr>
          <p:cNvPr id="5" name="Picture 4">
            <a:extLst>
              <a:ext uri="{FF2B5EF4-FFF2-40B4-BE49-F238E27FC236}">
                <a16:creationId xmlns:a16="http://schemas.microsoft.com/office/drawing/2014/main" id="{C7B1B2DC-3A27-D64F-910B-FE0007581224}"/>
              </a:ext>
            </a:extLst>
          </p:cNvPr>
          <p:cNvPicPr>
            <a:picLocks noChangeAspect="1"/>
          </p:cNvPicPr>
          <p:nvPr/>
        </p:nvPicPr>
        <p:blipFill>
          <a:blip r:embed="rId3"/>
          <a:stretch>
            <a:fillRect/>
          </a:stretch>
        </p:blipFill>
        <p:spPr>
          <a:xfrm>
            <a:off x="126608" y="4730571"/>
            <a:ext cx="3118671" cy="1969543"/>
          </a:xfrm>
          <a:prstGeom prst="rect">
            <a:avLst/>
          </a:prstGeom>
        </p:spPr>
      </p:pic>
      <p:pic>
        <p:nvPicPr>
          <p:cNvPr id="7" name="Picture 6">
            <a:extLst>
              <a:ext uri="{FF2B5EF4-FFF2-40B4-BE49-F238E27FC236}">
                <a16:creationId xmlns:a16="http://schemas.microsoft.com/office/drawing/2014/main" id="{A7E73ACD-0518-4342-8813-BB2B25AC7E10}"/>
              </a:ext>
            </a:extLst>
          </p:cNvPr>
          <p:cNvPicPr>
            <a:picLocks noChangeAspect="1"/>
          </p:cNvPicPr>
          <p:nvPr/>
        </p:nvPicPr>
        <p:blipFill>
          <a:blip r:embed="rId4"/>
          <a:stretch>
            <a:fillRect/>
          </a:stretch>
        </p:blipFill>
        <p:spPr>
          <a:xfrm>
            <a:off x="126608" y="709525"/>
            <a:ext cx="3118671" cy="3719015"/>
          </a:xfrm>
          <a:prstGeom prst="rect">
            <a:avLst/>
          </a:prstGeom>
        </p:spPr>
      </p:pic>
    </p:spTree>
    <p:extLst>
      <p:ext uri="{BB962C8B-B14F-4D97-AF65-F5344CB8AC3E}">
        <p14:creationId xmlns:p14="http://schemas.microsoft.com/office/powerpoint/2010/main" val="232047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0DFD47-2D57-864D-AA06-94E37ED65CC5}"/>
              </a:ext>
            </a:extLst>
          </p:cNvPr>
          <p:cNvSpPr txBox="1"/>
          <p:nvPr/>
        </p:nvSpPr>
        <p:spPr>
          <a:xfrm>
            <a:off x="0" y="11852"/>
            <a:ext cx="9144000" cy="938719"/>
          </a:xfrm>
          <a:prstGeom prst="rect">
            <a:avLst/>
          </a:prstGeom>
          <a:noFill/>
          <a:ln>
            <a:noFill/>
          </a:ln>
        </p:spPr>
        <p:txBody>
          <a:bodyPr wrap="square" rtlCol="0">
            <a:spAutoFit/>
          </a:bodyPr>
          <a:lstStyle/>
          <a:p>
            <a:pPr algn="ctr"/>
            <a:r>
              <a:rPr lang="en-US" sz="5500" b="1" dirty="0">
                <a:ln w="15875">
                  <a:noFill/>
                </a:ln>
                <a:solidFill>
                  <a:srgbClr val="B2D710"/>
                </a:solidFill>
                <a:latin typeface="Calibri" panose="020F0502020204030204" pitchFamily="34" charset="0"/>
                <a:cs typeface="Calibri" panose="020F0502020204030204" pitchFamily="34" charset="0"/>
              </a:rPr>
              <a:t>The Universe &amp; Aristotle</a:t>
            </a:r>
            <a:endParaRPr lang="en-US" sz="5500" b="1" i="1" dirty="0">
              <a:ln w="15875">
                <a:noFill/>
              </a:ln>
              <a:solidFill>
                <a:schemeClr val="accent2">
                  <a:lumMod val="60000"/>
                  <a:lumOff val="40000"/>
                </a:schemeClr>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EA4A41A-CA46-D14F-899F-47294E698293}"/>
              </a:ext>
            </a:extLst>
          </p:cNvPr>
          <p:cNvSpPr txBox="1"/>
          <p:nvPr/>
        </p:nvSpPr>
        <p:spPr>
          <a:xfrm>
            <a:off x="5298633" y="1720840"/>
            <a:ext cx="3715742" cy="1708160"/>
          </a:xfrm>
          <a:prstGeom prst="rect">
            <a:avLst/>
          </a:prstGeom>
          <a:noFill/>
        </p:spPr>
        <p:txBody>
          <a:bodyPr wrap="square" rtlCol="0">
            <a:spAutoFit/>
          </a:bodyPr>
          <a:lstStyle/>
          <a:p>
            <a:pPr algn="ctr"/>
            <a:r>
              <a:rPr lang="en-US" sz="3500" b="1" dirty="0">
                <a:solidFill>
                  <a:srgbClr val="00B0F0"/>
                </a:solidFill>
                <a:latin typeface="Calibri" panose="020F0502020204030204" pitchFamily="34" charset="0"/>
                <a:cs typeface="Calibri" panose="020F0502020204030204" pitchFamily="34" charset="0"/>
              </a:rPr>
              <a:t>Click on the movie clapboard to watch video!</a:t>
            </a:r>
          </a:p>
        </p:txBody>
      </p:sp>
      <p:pic>
        <p:nvPicPr>
          <p:cNvPr id="3" name="Picture 2">
            <a:hlinkClick r:id="rId3"/>
            <a:extLst>
              <a:ext uri="{FF2B5EF4-FFF2-40B4-BE49-F238E27FC236}">
                <a16:creationId xmlns:a16="http://schemas.microsoft.com/office/drawing/2014/main" id="{92E2EF6D-1578-7346-A450-1E629ECEC2F5}"/>
              </a:ext>
            </a:extLst>
          </p:cNvPr>
          <p:cNvPicPr>
            <a:picLocks noChangeAspect="1"/>
          </p:cNvPicPr>
          <p:nvPr/>
        </p:nvPicPr>
        <p:blipFill>
          <a:blip r:embed="rId4"/>
          <a:stretch>
            <a:fillRect/>
          </a:stretch>
        </p:blipFill>
        <p:spPr>
          <a:xfrm>
            <a:off x="603175" y="1234411"/>
            <a:ext cx="4695458" cy="4695458"/>
          </a:xfrm>
          <a:prstGeom prst="rect">
            <a:avLst/>
          </a:prstGeom>
        </p:spPr>
      </p:pic>
      <p:pic>
        <p:nvPicPr>
          <p:cNvPr id="2" name="Picture 1">
            <a:extLst>
              <a:ext uri="{FF2B5EF4-FFF2-40B4-BE49-F238E27FC236}">
                <a16:creationId xmlns:a16="http://schemas.microsoft.com/office/drawing/2014/main" id="{5558377A-EF79-6E42-ACE5-9E3A7BCF76F3}"/>
              </a:ext>
            </a:extLst>
          </p:cNvPr>
          <p:cNvPicPr>
            <a:picLocks noChangeAspect="1"/>
          </p:cNvPicPr>
          <p:nvPr/>
        </p:nvPicPr>
        <p:blipFill>
          <a:blip r:embed="rId5"/>
          <a:stretch>
            <a:fillRect/>
          </a:stretch>
        </p:blipFill>
        <p:spPr>
          <a:xfrm>
            <a:off x="5363445" y="3130406"/>
            <a:ext cx="3715742" cy="3715742"/>
          </a:xfrm>
          <a:prstGeom prst="rect">
            <a:avLst/>
          </a:prstGeom>
        </p:spPr>
      </p:pic>
    </p:spTree>
    <p:extLst>
      <p:ext uri="{BB962C8B-B14F-4D97-AF65-F5344CB8AC3E}">
        <p14:creationId xmlns:p14="http://schemas.microsoft.com/office/powerpoint/2010/main" val="209060578"/>
      </p:ext>
    </p:extLst>
  </p:cSld>
  <p:clrMapOvr>
    <a:masterClrMapping/>
  </p:clrMapOvr>
</p:sld>
</file>

<file path=ppt/theme/theme1.xml><?xml version="1.0" encoding="utf-8"?>
<a:theme xmlns:a="http://schemas.openxmlformats.org/drawingml/2006/main" name="Office Theme">
  <a:themeElements>
    <a:clrScheme name="Custom 9">
      <a:dk1>
        <a:srgbClr val="000000"/>
      </a:dk1>
      <a:lt1>
        <a:srgbClr val="FFFFFF"/>
      </a:lt1>
      <a:dk2>
        <a:srgbClr val="96E0A0"/>
      </a:dk2>
      <a:lt2>
        <a:srgbClr val="9437FF"/>
      </a:lt2>
      <a:accent1>
        <a:srgbClr val="424DD5"/>
      </a:accent1>
      <a:accent2>
        <a:srgbClr val="FEFCA9"/>
      </a:accent2>
      <a:accent3>
        <a:srgbClr val="B9EBFF"/>
      </a:accent3>
      <a:accent4>
        <a:srgbClr val="6C95FF"/>
      </a:accent4>
      <a:accent5>
        <a:srgbClr val="A7D100"/>
      </a:accent5>
      <a:accent6>
        <a:srgbClr val="FF89D8"/>
      </a:accent6>
      <a:hlink>
        <a:srgbClr val="BF6DFF"/>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Props1.xml><?xml version="1.0" encoding="utf-8"?>
<ds:datastoreItem xmlns:ds="http://schemas.openxmlformats.org/officeDocument/2006/customXml" ds:itemID="{9A4D7FDC-20F2-4397-B6D3-1A5608DB8352}"/>
</file>

<file path=customXml/itemProps2.xml><?xml version="1.0" encoding="utf-8"?>
<ds:datastoreItem xmlns:ds="http://schemas.openxmlformats.org/officeDocument/2006/customXml" ds:itemID="{E9EFBD2A-8D20-40CB-B858-FD01E3CCB524}"/>
</file>

<file path=customXml/itemProps3.xml><?xml version="1.0" encoding="utf-8"?>
<ds:datastoreItem xmlns:ds="http://schemas.openxmlformats.org/officeDocument/2006/customXml" ds:itemID="{CD848E3F-7A5A-446A-9ACC-C990ABD14EC1}"/>
</file>

<file path=docProps/app.xml><?xml version="1.0" encoding="utf-8"?>
<Properties xmlns="http://schemas.openxmlformats.org/officeDocument/2006/extended-properties" xmlns:vt="http://schemas.openxmlformats.org/officeDocument/2006/docPropsVTypes">
  <TotalTime>48883</TotalTime>
  <Words>2433</Words>
  <Application>Microsoft Macintosh PowerPoint</Application>
  <PresentationFormat>On-screen Show (4:3)</PresentationFormat>
  <Paragraphs>319</Paragraphs>
  <Slides>39</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Cambria</vt:lpstr>
      <vt:lpstr>KB3BigBoldBlocks</vt:lpstr>
      <vt:lpstr>LLElementary3</vt:lpstr>
      <vt:lpstr>Office Theme</vt:lpstr>
      <vt:lpstr>PowerPoint Presentation</vt:lpstr>
      <vt:lpstr>PowerPoint Presentation</vt:lpstr>
      <vt:lpstr>PowerPoint Presentation</vt:lpstr>
      <vt:lpstr>Aristotle (600 B.C. – 150 A.D.)</vt:lpstr>
      <vt:lpstr>PowerPoint Presentation</vt:lpstr>
      <vt:lpstr>The Geocentric Model</vt:lpstr>
      <vt:lpstr>Aristarchus (312 B.C. – 230 B.C.)</vt:lpstr>
      <vt:lpstr>Claudius Ptolemy (100-160 A.D.)</vt:lpstr>
      <vt:lpstr>PowerPoint Presentation</vt:lpstr>
      <vt:lpstr>Nicolaus Copernicus (1473 – 1543)</vt:lpstr>
      <vt:lpstr>Tycho Brahe (1546 – 1601)</vt:lpstr>
      <vt:lpstr>Johannes Kepler (1571-1630)</vt:lpstr>
      <vt:lpstr>Kepler’s 1st Law of Planetary Motion</vt:lpstr>
      <vt:lpstr>Kepler’s 1st Law of Planetary Motion</vt:lpstr>
      <vt:lpstr>Kepler’s 1st Law of Planetary Motion</vt:lpstr>
      <vt:lpstr>PowerPoint Presentation</vt:lpstr>
      <vt:lpstr>Kepler’s 2nd Law of Planetary Motion</vt:lpstr>
      <vt:lpstr>Kepler’s 2nd Law of Planetary Motion</vt:lpstr>
      <vt:lpstr>PowerPoint Presentation</vt:lpstr>
      <vt:lpstr>Kepler’s 3rd Law of Planetary Motion</vt:lpstr>
      <vt:lpstr>PowerPoint Presentation</vt:lpstr>
      <vt:lpstr>Kepler’s 3rd Law of Planetary Motion</vt:lpstr>
      <vt:lpstr>PowerPoint Presentation</vt:lpstr>
      <vt:lpstr>PowerPoint Presentation</vt:lpstr>
      <vt:lpstr>Galileo Galilei (1564 – 1642)</vt:lpstr>
      <vt:lpstr>PowerPoint Presentation</vt:lpstr>
      <vt:lpstr>PowerPoint Presentation</vt:lpstr>
      <vt:lpstr>PowerPoint Presentation</vt:lpstr>
      <vt:lpstr>Mass Versus Weight</vt:lpstr>
      <vt:lpstr>Click On This Bar For Interactive</vt:lpstr>
      <vt:lpstr>Gravity </vt:lpstr>
      <vt:lpstr>Gravity </vt:lpstr>
      <vt:lpstr>Isaac Newton (1642-1727)</vt:lpstr>
      <vt:lpstr>Law of Universal Gravitation</vt:lpstr>
      <vt:lpstr>PowerPoint Presentation</vt:lpstr>
      <vt:lpstr>PowerPoint Presentation</vt:lpstr>
      <vt:lpstr>PowerPoint Presentation</vt:lpstr>
      <vt:lpstr>PowerPoint Presentation</vt:lpstr>
      <vt:lpstr>PowerPoint Presentation</vt:lpstr>
    </vt:vector>
  </TitlesOfParts>
  <Company>SSMS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Ulrich</dc:creator>
  <cp:lastModifiedBy>Ana Judith Catts</cp:lastModifiedBy>
  <cp:revision>781</cp:revision>
  <cp:lastPrinted>2018-12-05T14:14:48Z</cp:lastPrinted>
  <dcterms:created xsi:type="dcterms:W3CDTF">2016-09-15T15:15:44Z</dcterms:created>
  <dcterms:modified xsi:type="dcterms:W3CDTF">2020-01-24T14:51:10Z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36500.0000000000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